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379" r:id="rId3"/>
    <p:sldId id="378" r:id="rId4"/>
    <p:sldId id="307" r:id="rId5"/>
    <p:sldId id="374" r:id="rId6"/>
    <p:sldId id="375" r:id="rId7"/>
    <p:sldId id="376" r:id="rId8"/>
    <p:sldId id="377" r:id="rId9"/>
    <p:sldId id="372" r:id="rId10"/>
    <p:sldId id="373" r:id="rId11"/>
    <p:sldId id="345" r:id="rId12"/>
    <p:sldId id="360" r:id="rId13"/>
    <p:sldId id="361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</p:sldIdLst>
  <p:sldSz cx="24384000" cy="13716000"/>
  <p:notesSz cx="6858000" cy="9144000"/>
  <p:custDataLst>
    <p:tags r:id="rId3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16D"/>
    <a:srgbClr val="0000FF"/>
    <a:srgbClr val="00FF00"/>
    <a:srgbClr val="006600"/>
    <a:srgbClr val="FF0066"/>
    <a:srgbClr val="3333FF"/>
    <a:srgbClr val="0000CC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374" autoAdjust="0"/>
  </p:normalViewPr>
  <p:slideViewPr>
    <p:cSldViewPr>
      <p:cViewPr>
        <p:scale>
          <a:sx n="40" d="100"/>
          <a:sy n="40" d="100"/>
        </p:scale>
        <p:origin x="-318" y="-7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12" Type="http://schemas.openxmlformats.org/officeDocument/2006/relationships/image" Target="../media/image21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Relationship Id="rId1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52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12" Type="http://schemas.openxmlformats.org/officeDocument/2006/relationships/image" Target="../media/image51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wmf"/><Relationship Id="rId15" Type="http://schemas.openxmlformats.org/officeDocument/2006/relationships/image" Target="../media/image5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Relationship Id="rId14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27/07/2022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60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67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90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5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.wmf"/><Relationship Id="rId5" Type="http://schemas.openxmlformats.org/officeDocument/2006/relationships/image" Target="../media/image7.e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6.emf"/><Relationship Id="rId9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52.bin"/><Relationship Id="rId18" Type="http://schemas.openxmlformats.org/officeDocument/2006/relationships/oleObject" Target="../embeddings/oleObject55.bin"/><Relationship Id="rId26" Type="http://schemas.openxmlformats.org/officeDocument/2006/relationships/oleObject" Target="../embeddings/oleObject59.bin"/><Relationship Id="rId3" Type="http://schemas.openxmlformats.org/officeDocument/2006/relationships/oleObject" Target="../embeddings/oleObject47.bin"/><Relationship Id="rId21" Type="http://schemas.openxmlformats.org/officeDocument/2006/relationships/image" Target="../media/image48.wmf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44.wmf"/><Relationship Id="rId17" Type="http://schemas.openxmlformats.org/officeDocument/2006/relationships/image" Target="../media/image46.wmf"/><Relationship Id="rId25" Type="http://schemas.openxmlformats.org/officeDocument/2006/relationships/image" Target="../media/image50.wmf"/><Relationship Id="rId33" Type="http://schemas.openxmlformats.org/officeDocument/2006/relationships/image" Target="../media/image54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29" Type="http://schemas.openxmlformats.org/officeDocument/2006/relationships/image" Target="../media/image52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51.bin"/><Relationship Id="rId24" Type="http://schemas.openxmlformats.org/officeDocument/2006/relationships/oleObject" Target="../embeddings/oleObject58.bin"/><Relationship Id="rId32" Type="http://schemas.openxmlformats.org/officeDocument/2006/relationships/oleObject" Target="../embeddings/oleObject62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23" Type="http://schemas.openxmlformats.org/officeDocument/2006/relationships/image" Target="../media/image49.wmf"/><Relationship Id="rId28" Type="http://schemas.openxmlformats.org/officeDocument/2006/relationships/oleObject" Target="../embeddings/oleObject60.bin"/><Relationship Id="rId10" Type="http://schemas.openxmlformats.org/officeDocument/2006/relationships/image" Target="../media/image43.wmf"/><Relationship Id="rId19" Type="http://schemas.openxmlformats.org/officeDocument/2006/relationships/image" Target="../media/image47.wmf"/><Relationship Id="rId31" Type="http://schemas.openxmlformats.org/officeDocument/2006/relationships/image" Target="../media/image5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45.wmf"/><Relationship Id="rId22" Type="http://schemas.openxmlformats.org/officeDocument/2006/relationships/oleObject" Target="../embeddings/oleObject57.bin"/><Relationship Id="rId27" Type="http://schemas.openxmlformats.org/officeDocument/2006/relationships/image" Target="../media/image51.wmf"/><Relationship Id="rId30" Type="http://schemas.openxmlformats.org/officeDocument/2006/relationships/oleObject" Target="../embeddings/oleObject6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oleObject" Target="../embeddings/oleObject570.bin"/><Relationship Id="rId18" Type="http://schemas.openxmlformats.org/officeDocument/2006/relationships/oleObject" Target="../embeddings/oleObject580.bin"/><Relationship Id="rId26" Type="http://schemas.openxmlformats.org/officeDocument/2006/relationships/oleObject" Target="../embeddings/oleObject67.bin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66.bin"/><Relationship Id="rId7" Type="http://schemas.openxmlformats.org/officeDocument/2006/relationships/image" Target="../media/image70.png"/><Relationship Id="rId12" Type="http://schemas.openxmlformats.org/officeDocument/2006/relationships/image" Target="../media/image56.wmf"/><Relationship Id="rId17" Type="http://schemas.openxmlformats.org/officeDocument/2006/relationships/image" Target="../media/image57.wmf"/><Relationship Id="rId25" Type="http://schemas.openxmlformats.org/officeDocument/2006/relationships/image" Target="../media/image74.png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65.bin"/><Relationship Id="rId20" Type="http://schemas.openxmlformats.org/officeDocument/2006/relationships/image" Target="../media/image73.png"/><Relationship Id="rId29" Type="http://schemas.openxmlformats.org/officeDocument/2006/relationships/image" Target="../media/image59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9.png"/><Relationship Id="rId11" Type="http://schemas.openxmlformats.org/officeDocument/2006/relationships/oleObject" Target="../embeddings/oleObject64.bin"/><Relationship Id="rId24" Type="http://schemas.openxmlformats.org/officeDocument/2006/relationships/image" Target="../media/image58.wmf"/><Relationship Id="rId5" Type="http://schemas.openxmlformats.org/officeDocument/2006/relationships/image" Target="../media/image68.png"/><Relationship Id="rId15" Type="http://schemas.openxmlformats.org/officeDocument/2006/relationships/image" Target="../media/image72.png"/><Relationship Id="rId23" Type="http://schemas.openxmlformats.org/officeDocument/2006/relationships/oleObject" Target="../embeddings/oleObject590.bin"/><Relationship Id="rId28" Type="http://schemas.openxmlformats.org/officeDocument/2006/relationships/oleObject" Target="../embeddings/oleObject600.bin"/><Relationship Id="rId10" Type="http://schemas.openxmlformats.org/officeDocument/2006/relationships/image" Target="../media/image71.png"/><Relationship Id="rId19" Type="http://schemas.openxmlformats.org/officeDocument/2006/relationships/image" Target="../media/image57.wmf"/><Relationship Id="rId4" Type="http://schemas.openxmlformats.org/officeDocument/2006/relationships/image" Target="../media/image67.png"/><Relationship Id="rId9" Type="http://schemas.openxmlformats.org/officeDocument/2006/relationships/image" Target="../media/image55.wmf"/><Relationship Id="rId14" Type="http://schemas.openxmlformats.org/officeDocument/2006/relationships/image" Target="../media/image5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62.wmf"/><Relationship Id="rId10" Type="http://schemas.openxmlformats.org/officeDocument/2006/relationships/image" Target="../media/image82.png"/><Relationship Id="rId4" Type="http://schemas.openxmlformats.org/officeDocument/2006/relationships/image" Target="../media/image61.png"/><Relationship Id="rId9" Type="http://schemas.openxmlformats.org/officeDocument/2006/relationships/image" Target="../media/image81.png"/><Relationship Id="rId14" Type="http://schemas.openxmlformats.org/officeDocument/2006/relationships/oleObject" Target="../embeddings/oleObject6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5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4.wmf"/><Relationship Id="rId5" Type="http://schemas.openxmlformats.org/officeDocument/2006/relationships/image" Target="../media/image7.e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6.emf"/><Relationship Id="rId9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76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61.png"/><Relationship Id="rId7" Type="http://schemas.openxmlformats.org/officeDocument/2006/relationships/image" Target="../media/image6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0.png"/><Relationship Id="rId5" Type="http://schemas.openxmlformats.org/officeDocument/2006/relationships/image" Target="../media/image630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46.png"/><Relationship Id="rId9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0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0.png"/><Relationship Id="rId9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17.wmf"/><Relationship Id="rId26" Type="http://schemas.openxmlformats.org/officeDocument/2006/relationships/image" Target="../media/image21.wmf"/><Relationship Id="rId3" Type="http://schemas.openxmlformats.org/officeDocument/2006/relationships/oleObject" Target="../embeddings/oleObject12.bin"/><Relationship Id="rId21" Type="http://schemas.openxmlformats.org/officeDocument/2006/relationships/oleObject" Target="../embeddings/oleObject21.bin"/><Relationship Id="rId34" Type="http://schemas.openxmlformats.org/officeDocument/2006/relationships/oleObject" Target="../embeddings/oleObject29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9.bin"/><Relationship Id="rId25" Type="http://schemas.openxmlformats.org/officeDocument/2006/relationships/oleObject" Target="../embeddings/oleObject23.bin"/><Relationship Id="rId3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29" Type="http://schemas.openxmlformats.org/officeDocument/2006/relationships/oleObject" Target="../embeddings/oleObject25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20.wmf"/><Relationship Id="rId32" Type="http://schemas.openxmlformats.org/officeDocument/2006/relationships/image" Target="../media/image23.wmf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2.bin"/><Relationship Id="rId28" Type="http://schemas.openxmlformats.org/officeDocument/2006/relationships/image" Target="../media/image22.wmf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20.bin"/><Relationship Id="rId31" Type="http://schemas.openxmlformats.org/officeDocument/2006/relationships/oleObject" Target="../embeddings/oleObject27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5.wmf"/><Relationship Id="rId22" Type="http://schemas.openxmlformats.org/officeDocument/2006/relationships/image" Target="../media/image19.wmf"/><Relationship Id="rId27" Type="http://schemas.openxmlformats.org/officeDocument/2006/relationships/oleObject" Target="../embeddings/oleObject24.bin"/><Relationship Id="rId30" Type="http://schemas.openxmlformats.org/officeDocument/2006/relationships/oleObject" Target="../embeddings/oleObject2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31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38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37.wmf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46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3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1123479" y="3719346"/>
            <a:ext cx="2287721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419600"/>
            <a:ext cx="18288000" cy="14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6000" b="1" dirty="0">
                <a:solidFill>
                  <a:srgbClr val="0000FF"/>
                </a:solidFill>
                <a:latin typeface="Times New Roman" pitchFamily="18" charset="0"/>
              </a:rPr>
              <a:t>CH</a:t>
            </a:r>
            <a:r>
              <a:rPr lang="vi-VN" altLang="en-US" sz="6000" b="1" dirty="0">
                <a:solidFill>
                  <a:srgbClr val="0000FF"/>
                </a:solidFill>
                <a:latin typeface="Times New Roman" pitchFamily="18" charset="0"/>
              </a:rPr>
              <a:t>ƯƠ</a:t>
            </a:r>
            <a:r>
              <a:rPr lang="en-US" altLang="en-US" sz="6000" b="1" dirty="0">
                <a:solidFill>
                  <a:srgbClr val="0000FF"/>
                </a:solidFill>
                <a:latin typeface="Times New Roman" pitchFamily="18" charset="0"/>
              </a:rPr>
              <a:t>NG I:  MỆNH </a:t>
            </a:r>
            <a:r>
              <a:rPr lang="vi-VN" altLang="en-US" sz="6000" b="1" dirty="0">
                <a:solidFill>
                  <a:srgbClr val="0000FF"/>
                </a:solidFill>
                <a:latin typeface="Times New Roman" pitchFamily="18" charset="0"/>
              </a:rPr>
              <a:t>Đ</a:t>
            </a:r>
            <a:r>
              <a:rPr lang="en-US" altLang="en-US" sz="6000" b="1" dirty="0">
                <a:solidFill>
                  <a:srgbClr val="0000FF"/>
                </a:solidFill>
                <a:latin typeface="Times New Roman" pitchFamily="18" charset="0"/>
              </a:rPr>
              <a:t>Ề – TẬP HỢP</a:t>
            </a:r>
            <a:endParaRPr lang="en-US" sz="6000" b="1" dirty="0">
              <a:solidFill>
                <a:srgbClr val="776249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486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8250757"/>
            <a:ext cx="6191853" cy="907189"/>
            <a:chOff x="7483861" y="7543801"/>
            <a:chExt cx="6164484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4655158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 HỢP CON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06879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231707" y="7183957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TẬP HỢP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273219" cy="872846"/>
              <a:chOff x="7459669" y="7543800"/>
              <a:chExt cx="1273219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6" y="7640053"/>
                <a:ext cx="1263702" cy="776593"/>
                <a:chOff x="7469186" y="7640053"/>
                <a:chExt cx="1263702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35277" y="7419035"/>
                  <a:ext cx="731520" cy="1263702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2338967" y="5878806"/>
            <a:ext cx="20235006" cy="11079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altLang="en-US" sz="6600" b="1" dirty="0">
                <a:solidFill>
                  <a:srgbClr val="0000FF"/>
                </a:solidFill>
                <a:latin typeface="Times New Roman" pitchFamily="18" charset="0"/>
              </a:rPr>
              <a:t>BÀI 2: TẬP </a:t>
            </a:r>
            <a:r>
              <a:rPr lang="en-US" altLang="en-US" sz="6600" b="1" dirty="0" smtClean="0">
                <a:solidFill>
                  <a:srgbClr val="0000FF"/>
                </a:solidFill>
                <a:latin typeface="Times New Roman" pitchFamily="18" charset="0"/>
              </a:rPr>
              <a:t>HỢP_CÁC PHÉP TOÁN TRÊN TẬP HỢP</a:t>
            </a:r>
            <a:endParaRPr lang="en-US" sz="6599" b="1" dirty="0">
              <a:solidFill>
                <a:srgbClr val="0000FF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276600" y="6858000"/>
            <a:ext cx="19013083" cy="6100520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376082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grpSp>
        <p:nvGrpSpPr>
          <p:cNvPr id="45" name="Group 26"/>
          <p:cNvGrpSpPr/>
          <p:nvPr/>
        </p:nvGrpSpPr>
        <p:grpSpPr>
          <a:xfrm>
            <a:off x="4267194" y="9324769"/>
            <a:ext cx="10305160" cy="930526"/>
            <a:chOff x="7483861" y="7543801"/>
            <a:chExt cx="5671256" cy="930648"/>
          </a:xfrm>
        </p:grpSpPr>
        <p:sp>
          <p:nvSpPr>
            <p:cNvPr id="47" name="TextBox 46"/>
            <p:cNvSpPr txBox="1"/>
            <p:nvPr/>
          </p:nvSpPr>
          <p:spPr>
            <a:xfrm>
              <a:off x="8322569" y="7643343"/>
              <a:ext cx="4832548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TẬP HỢP BẰNG NHAU</a:t>
              </a:r>
            </a:p>
          </p:txBody>
        </p:sp>
        <p:grpSp>
          <p:nvGrpSpPr>
            <p:cNvPr id="50" name="Group 27"/>
            <p:cNvGrpSpPr/>
            <p:nvPr/>
          </p:nvGrpSpPr>
          <p:grpSpPr>
            <a:xfrm>
              <a:off x="7483861" y="7543801"/>
              <a:ext cx="691697" cy="872846"/>
              <a:chOff x="7483860" y="7543801"/>
              <a:chExt cx="691697" cy="872846"/>
            </a:xfrm>
          </p:grpSpPr>
          <p:sp>
            <p:nvSpPr>
              <p:cNvPr id="51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29"/>
              <p:cNvGrpSpPr/>
              <p:nvPr/>
            </p:nvGrpSpPr>
            <p:grpSpPr>
              <a:xfrm>
                <a:off x="7493379" y="7646472"/>
                <a:ext cx="682178" cy="770175"/>
                <a:chOff x="7493379" y="7646472"/>
                <a:chExt cx="682178" cy="770175"/>
              </a:xfrm>
            </p:grpSpPr>
            <p:sp>
              <p:nvSpPr>
                <p:cNvPr id="64" name="Round Same Side Corner Rectangle 63"/>
                <p:cNvSpPr/>
                <p:nvPr/>
              </p:nvSpPr>
              <p:spPr>
                <a:xfrm rot="5400000">
                  <a:off x="7468708" y="7709798"/>
                  <a:ext cx="731520" cy="682178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7497838" y="7646472"/>
                  <a:ext cx="649762" cy="754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66" name="Group 65"/>
          <p:cNvGrpSpPr/>
          <p:nvPr/>
        </p:nvGrpSpPr>
        <p:grpSpPr>
          <a:xfrm>
            <a:off x="16459200" y="7564957"/>
            <a:ext cx="4754513" cy="3635318"/>
            <a:chOff x="364826" y="3778415"/>
            <a:chExt cx="3101057" cy="2364762"/>
          </a:xfrm>
        </p:grpSpPr>
        <p:sp>
          <p:nvSpPr>
            <p:cNvPr id="67" name="Oval 66"/>
            <p:cNvSpPr/>
            <p:nvPr/>
          </p:nvSpPr>
          <p:spPr>
            <a:xfrm rot="3088195">
              <a:off x="762302" y="3439596"/>
              <a:ext cx="2306105" cy="3101057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2564617">
              <a:off x="756413" y="3778415"/>
              <a:ext cx="1679335" cy="23149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rot="2567403">
              <a:off x="801641" y="4168009"/>
              <a:ext cx="1228960" cy="14794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2117658">
              <a:off x="853220" y="4328042"/>
              <a:ext cx="761431" cy="1052106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1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3360324"/>
                </p:ext>
              </p:extLst>
            </p:nvPr>
          </p:nvGraphicFramePr>
          <p:xfrm>
            <a:off x="1013689" y="4666585"/>
            <a:ext cx="3302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6" imgW="330120" imgH="342720" progId="Equation.DSMT4">
                    <p:embed/>
                  </p:oleObj>
                </mc:Choice>
                <mc:Fallback>
                  <p:oleObj name="Equation" r:id="rId6" imgW="330120" imgH="342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13689" y="4666585"/>
                          <a:ext cx="3302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0540468"/>
                </p:ext>
              </p:extLst>
            </p:nvPr>
          </p:nvGraphicFramePr>
          <p:xfrm>
            <a:off x="1682308" y="4742656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8" imgW="304560" imgH="330120" progId="Equation.DSMT4">
                    <p:embed/>
                  </p:oleObj>
                </mc:Choice>
                <mc:Fallback>
                  <p:oleObj name="Equation" r:id="rId8" imgW="30456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682308" y="4742656"/>
                          <a:ext cx="3048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1497948"/>
                </p:ext>
              </p:extLst>
            </p:nvPr>
          </p:nvGraphicFramePr>
          <p:xfrm>
            <a:off x="2090177" y="4348475"/>
            <a:ext cx="3429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10" imgW="342720" imgH="406080" progId="Equation.DSMT4">
                    <p:embed/>
                  </p:oleObj>
                </mc:Choice>
                <mc:Fallback>
                  <p:oleObj name="Equation" r:id="rId10" imgW="342720" imgH="406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090177" y="4348475"/>
                          <a:ext cx="3429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189617"/>
                </p:ext>
              </p:extLst>
            </p:nvPr>
          </p:nvGraphicFramePr>
          <p:xfrm>
            <a:off x="2670266" y="4605689"/>
            <a:ext cx="3302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Equation" r:id="rId12" imgW="330120" imgH="330120" progId="Equation.DSMT4">
                    <p:embed/>
                  </p:oleObj>
                </mc:Choice>
                <mc:Fallback>
                  <p:oleObj name="Equation" r:id="rId12" imgW="33012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670266" y="4605689"/>
                          <a:ext cx="3302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8" name="Group 26"/>
          <p:cNvGrpSpPr/>
          <p:nvPr/>
        </p:nvGrpSpPr>
        <p:grpSpPr>
          <a:xfrm>
            <a:off x="4267200" y="10423274"/>
            <a:ext cx="5731598" cy="930526"/>
            <a:chOff x="7483861" y="7543801"/>
            <a:chExt cx="3154280" cy="930648"/>
          </a:xfrm>
        </p:grpSpPr>
        <p:sp>
          <p:nvSpPr>
            <p:cNvPr id="84" name="TextBox 83"/>
            <p:cNvSpPr txBox="1"/>
            <p:nvPr/>
          </p:nvSpPr>
          <p:spPr>
            <a:xfrm>
              <a:off x="8322570" y="7643343"/>
              <a:ext cx="2315571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  <p:grpSp>
          <p:nvGrpSpPr>
            <p:cNvPr id="85" name="Group 27"/>
            <p:cNvGrpSpPr/>
            <p:nvPr/>
          </p:nvGrpSpPr>
          <p:grpSpPr>
            <a:xfrm>
              <a:off x="7483861" y="7543801"/>
              <a:ext cx="691697" cy="872846"/>
              <a:chOff x="7483860" y="7543801"/>
              <a:chExt cx="691697" cy="872846"/>
            </a:xfrm>
          </p:grpSpPr>
          <p:sp>
            <p:nvSpPr>
              <p:cNvPr id="8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29"/>
              <p:cNvGrpSpPr/>
              <p:nvPr/>
            </p:nvGrpSpPr>
            <p:grpSpPr>
              <a:xfrm>
                <a:off x="7493379" y="7646472"/>
                <a:ext cx="682178" cy="770175"/>
                <a:chOff x="7493379" y="7646472"/>
                <a:chExt cx="682178" cy="770175"/>
              </a:xfrm>
            </p:grpSpPr>
            <p:sp>
              <p:nvSpPr>
                <p:cNvPr id="88" name="Round Same Side Corner Rectangle 87"/>
                <p:cNvSpPr/>
                <p:nvPr/>
              </p:nvSpPr>
              <p:spPr>
                <a:xfrm rot="5400000">
                  <a:off x="7468708" y="7709798"/>
                  <a:ext cx="731520" cy="682178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7497838" y="7646472"/>
                  <a:ext cx="649762" cy="754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381000" y="8411371"/>
            <a:ext cx="23391942" cy="1644060"/>
            <a:chOff x="992187" y="2564544"/>
            <a:chExt cx="22353091" cy="1644275"/>
          </a:xfrm>
        </p:grpSpPr>
        <p:sp>
          <p:nvSpPr>
            <p:cNvPr id="82" name="Rounded Rectangle 81"/>
            <p:cNvSpPr/>
            <p:nvPr/>
          </p:nvSpPr>
          <p:spPr bwMode="auto">
            <a:xfrm>
              <a:off x="1145221" y="2611379"/>
              <a:ext cx="22200057" cy="159744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992187" y="2564544"/>
              <a:ext cx="2621373" cy="1023459"/>
              <a:chOff x="534987" y="1647866"/>
              <a:chExt cx="3521651" cy="1176337"/>
            </a:xfrm>
          </p:grpSpPr>
          <p:sp>
            <p:nvSpPr>
              <p:cNvPr id="84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Pentagon 84"/>
              <p:cNvSpPr/>
              <p:nvPr/>
            </p:nvSpPr>
            <p:spPr bwMode="auto">
              <a:xfrm>
                <a:off x="534987" y="1647866"/>
                <a:ext cx="3521651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6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89" name="Freeform 88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90" name="Freeform 89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91" name="Freeform 90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92" name="Rectangle 91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93" name="Rectangle 92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94" name="Rectangle 93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95" name="Rectangle 94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87" name="Chevron 86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TextBox 13"/>
              <p:cNvSpPr txBox="1">
                <a:spLocks noChangeArrowheads="1"/>
              </p:cNvSpPr>
              <p:nvPr/>
            </p:nvSpPr>
            <p:spPr bwMode="auto">
              <a:xfrm>
                <a:off x="1456317" y="1718346"/>
                <a:ext cx="2600321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 3: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381000" y="2362200"/>
            <a:ext cx="23391942" cy="3896450"/>
            <a:chOff x="992187" y="2564544"/>
            <a:chExt cx="22353091" cy="3896958"/>
          </a:xfrm>
        </p:grpSpPr>
        <p:sp>
          <p:nvSpPr>
            <p:cNvPr id="62" name="Rounded Rectangle 61"/>
            <p:cNvSpPr/>
            <p:nvPr/>
          </p:nvSpPr>
          <p:spPr bwMode="auto">
            <a:xfrm>
              <a:off x="1145221" y="2667000"/>
              <a:ext cx="22200057" cy="379450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992187" y="2564544"/>
              <a:ext cx="2621373" cy="1023459"/>
              <a:chOff x="534987" y="1647866"/>
              <a:chExt cx="3521651" cy="1176337"/>
            </a:xfrm>
          </p:grpSpPr>
          <p:sp>
            <p:nvSpPr>
              <p:cNvPr id="64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Pentagon 64"/>
              <p:cNvSpPr/>
              <p:nvPr/>
            </p:nvSpPr>
            <p:spPr bwMode="auto">
              <a:xfrm>
                <a:off x="534987" y="1647866"/>
                <a:ext cx="3521651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6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9" name="Freeform 68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0" name="Freeform 69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1" name="Freeform 70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2" name="Rectangle 71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3" name="Rectangle 72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4" name="Rectangle 73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67" name="Chevron 66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13"/>
              <p:cNvSpPr txBox="1">
                <a:spLocks noChangeArrowheads="1"/>
              </p:cNvSpPr>
              <p:nvPr/>
            </p:nvSpPr>
            <p:spPr bwMode="auto">
              <a:xfrm>
                <a:off x="1456317" y="1718346"/>
                <a:ext cx="2600321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 2:</a:t>
                </a: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1600200" y="6402436"/>
            <a:ext cx="21144595" cy="1903364"/>
            <a:chOff x="1205494" y="6941416"/>
            <a:chExt cx="19580544" cy="2306014"/>
          </a:xfrm>
        </p:grpSpPr>
        <p:sp>
          <p:nvSpPr>
            <p:cNvPr id="34" name="Rounded Rectangle 33"/>
            <p:cNvSpPr/>
            <p:nvPr/>
          </p:nvSpPr>
          <p:spPr>
            <a:xfrm>
              <a:off x="1247353" y="7178073"/>
              <a:ext cx="19538685" cy="206935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205494" y="6941416"/>
              <a:ext cx="3493741" cy="932213"/>
              <a:chOff x="1205494" y="6941416"/>
              <a:chExt cx="3493741" cy="932213"/>
            </a:xfrm>
          </p:grpSpPr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057667" y="6941416"/>
                <a:ext cx="2641568" cy="93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Round Diagonal Corner Rectangle 37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460086"/>
              </p:ext>
            </p:extLst>
          </p:nvPr>
        </p:nvGraphicFramePr>
        <p:xfrm>
          <a:off x="2538412" y="7310463"/>
          <a:ext cx="447198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2831760" imgH="444240" progId="Equation.DSMT4">
                  <p:embed/>
                </p:oleObj>
              </mc:Choice>
              <mc:Fallback>
                <p:oleObj name="Equation" r:id="rId3" imgW="28317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38412" y="7310463"/>
                        <a:ext cx="4471988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6"/>
          <p:cNvGrpSpPr/>
          <p:nvPr/>
        </p:nvGrpSpPr>
        <p:grpSpPr>
          <a:xfrm>
            <a:off x="611108" y="1447800"/>
            <a:ext cx="4646692" cy="907192"/>
            <a:chOff x="7459670" y="7543799"/>
            <a:chExt cx="7675758" cy="907311"/>
          </a:xfrm>
        </p:grpSpPr>
        <p:sp>
          <p:nvSpPr>
            <p:cNvPr id="3" name="TextBox 2"/>
            <p:cNvSpPr txBox="1"/>
            <p:nvPr/>
          </p:nvSpPr>
          <p:spPr>
            <a:xfrm>
              <a:off x="8993186" y="7620004"/>
              <a:ext cx="614224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  <p:grpSp>
          <p:nvGrpSpPr>
            <p:cNvPr id="4" name="Group 27"/>
            <p:cNvGrpSpPr/>
            <p:nvPr/>
          </p:nvGrpSpPr>
          <p:grpSpPr>
            <a:xfrm>
              <a:off x="7459670" y="7543799"/>
              <a:ext cx="1383009" cy="872846"/>
              <a:chOff x="7459669" y="7543800"/>
              <a:chExt cx="1383009" cy="872846"/>
            </a:xfrm>
          </p:grpSpPr>
          <p:sp>
            <p:nvSpPr>
              <p:cNvPr id="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29"/>
              <p:cNvGrpSpPr/>
              <p:nvPr/>
            </p:nvGrpSpPr>
            <p:grpSpPr>
              <a:xfrm>
                <a:off x="7469187" y="7640053"/>
                <a:ext cx="1373491" cy="776593"/>
                <a:chOff x="7469187" y="7640053"/>
                <a:chExt cx="1373491" cy="776593"/>
              </a:xfrm>
            </p:grpSpPr>
            <p:sp>
              <p:nvSpPr>
                <p:cNvPr id="7" name="Round Same Side Corner Rectangle 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483743" y="7640053"/>
                  <a:ext cx="1358935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9" name="Group 8"/>
          <p:cNvGrpSpPr/>
          <p:nvPr/>
        </p:nvGrpSpPr>
        <p:grpSpPr>
          <a:xfrm>
            <a:off x="611108" y="3201650"/>
            <a:ext cx="22133688" cy="1446550"/>
            <a:chOff x="1088689" y="1749807"/>
            <a:chExt cx="22133688" cy="1446550"/>
          </a:xfrm>
        </p:grpSpPr>
        <p:sp>
          <p:nvSpPr>
            <p:cNvPr id="10" name="Rectangle 9"/>
            <p:cNvSpPr/>
            <p:nvPr/>
          </p:nvSpPr>
          <p:spPr>
            <a:xfrm>
              <a:off x="1088689" y="1749807"/>
              <a:ext cx="22133688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  <a:p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     Hai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0551008"/>
                </p:ext>
              </p:extLst>
            </p:nvPr>
          </p:nvGraphicFramePr>
          <p:xfrm>
            <a:off x="6644898" y="1795597"/>
            <a:ext cx="517855" cy="5610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Equation" r:id="rId5" imgW="304560" imgH="330120" progId="Equation.DSMT4">
                    <p:embed/>
                  </p:oleObj>
                </mc:Choice>
                <mc:Fallback>
                  <p:oleObj name="Equation" r:id="rId5" imgW="30456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644898" y="1795597"/>
                          <a:ext cx="517855" cy="5610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9214125"/>
                </p:ext>
              </p:extLst>
            </p:nvPr>
          </p:nvGraphicFramePr>
          <p:xfrm>
            <a:off x="8071666" y="1795597"/>
            <a:ext cx="520065" cy="563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Equation" r:id="rId7" imgW="304560" imgH="330120" progId="Equation.DSMT4">
                    <p:embed/>
                  </p:oleObj>
                </mc:Choice>
                <mc:Fallback>
                  <p:oleObj name="Equation" r:id="rId7" imgW="30456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071666" y="1795597"/>
                          <a:ext cx="520065" cy="5634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6427941"/>
                </p:ext>
              </p:extLst>
            </p:nvPr>
          </p:nvGraphicFramePr>
          <p:xfrm>
            <a:off x="5201981" y="2519280"/>
            <a:ext cx="494948" cy="536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" name="Equation" r:id="rId9" imgW="304560" imgH="330120" progId="Equation.DSMT4">
                    <p:embed/>
                  </p:oleObj>
                </mc:Choice>
                <mc:Fallback>
                  <p:oleObj name="Equation" r:id="rId9" imgW="30456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201981" y="2519280"/>
                          <a:ext cx="494948" cy="5361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6682889"/>
                </p:ext>
              </p:extLst>
            </p:nvPr>
          </p:nvGraphicFramePr>
          <p:xfrm>
            <a:off x="6578940" y="2535266"/>
            <a:ext cx="438614" cy="538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" name="Equation" r:id="rId11" imgW="304560" imgH="330120" progId="Equation.DSMT4">
                    <p:embed/>
                  </p:oleObj>
                </mc:Choice>
                <mc:Fallback>
                  <p:oleObj name="Equation" r:id="rId11" imgW="30456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578940" y="2535266"/>
                          <a:ext cx="438614" cy="5382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1600200" y="4649450"/>
            <a:ext cx="7840608" cy="1446550"/>
            <a:chOff x="1088689" y="3153420"/>
            <a:chExt cx="7840608" cy="1446550"/>
          </a:xfrm>
        </p:grpSpPr>
        <p:sp>
          <p:nvSpPr>
            <p:cNvPr id="16" name="Rectangle 15"/>
            <p:cNvSpPr/>
            <p:nvPr/>
          </p:nvSpPr>
          <p:spPr>
            <a:xfrm>
              <a:off x="1088689" y="3153420"/>
              <a:ext cx="7840608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a)   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thoi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5310425"/>
                </p:ext>
              </p:extLst>
            </p:nvPr>
          </p:nvGraphicFramePr>
          <p:xfrm>
            <a:off x="1692845" y="3251742"/>
            <a:ext cx="487379" cy="539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9" name="Equation" r:id="rId13" imgW="304560" imgH="330120" progId="Equation.DSMT4">
                    <p:embed/>
                  </p:oleObj>
                </mc:Choice>
                <mc:Fallback>
                  <p:oleObj name="Equation" r:id="rId13" imgW="30456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692845" y="3251742"/>
                          <a:ext cx="487379" cy="53939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2961550"/>
                </p:ext>
              </p:extLst>
            </p:nvPr>
          </p:nvGraphicFramePr>
          <p:xfrm>
            <a:off x="1728200" y="3958749"/>
            <a:ext cx="452024" cy="4896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0" name="Equation" r:id="rId15" imgW="304560" imgH="330120" progId="Equation.DSMT4">
                    <p:embed/>
                  </p:oleObj>
                </mc:Choice>
                <mc:Fallback>
                  <p:oleObj name="Equation" r:id="rId15" imgW="30456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728200" y="3958749"/>
                          <a:ext cx="452024" cy="4896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8"/>
          <p:cNvGrpSpPr/>
          <p:nvPr/>
        </p:nvGrpSpPr>
        <p:grpSpPr>
          <a:xfrm>
            <a:off x="10459947" y="4725650"/>
            <a:ext cx="12448221" cy="1446550"/>
            <a:chOff x="1000335" y="5039030"/>
            <a:chExt cx="12448221" cy="1446550"/>
          </a:xfrm>
        </p:grpSpPr>
        <p:grpSp>
          <p:nvGrpSpPr>
            <p:cNvPr id="20" name="Group 19"/>
            <p:cNvGrpSpPr/>
            <p:nvPr/>
          </p:nvGrpSpPr>
          <p:grpSpPr>
            <a:xfrm>
              <a:off x="1000335" y="5039030"/>
              <a:ext cx="12448221" cy="1446550"/>
              <a:chOff x="1077145" y="5039030"/>
              <a:chExt cx="12448221" cy="144655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077145" y="5039030"/>
                <a:ext cx="12426800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                       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24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30</a:t>
                </a:r>
              </a:p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6  .</a:t>
                </a:r>
              </a:p>
            </p:txBody>
          </p:sp>
          <p:graphicFrame>
            <p:nvGraphicFramePr>
              <p:cNvPr id="24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92685927"/>
                  </p:ext>
                </p:extLst>
              </p:nvPr>
            </p:nvGraphicFramePr>
            <p:xfrm>
              <a:off x="1818598" y="5132742"/>
              <a:ext cx="3513817" cy="6505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01" name="Equation" r:id="rId16" imgW="2501640" imgH="431640" progId="Equation.DSMT4">
                      <p:embed/>
                    </p:oleObj>
                  </mc:Choice>
                  <mc:Fallback>
                    <p:oleObj name="Equation" r:id="rId16" imgW="2501640" imgH="4316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1818598" y="5132742"/>
                            <a:ext cx="3513817" cy="65054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" name="Object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23484600"/>
                  </p:ext>
                </p:extLst>
              </p:nvPr>
            </p:nvGraphicFramePr>
            <p:xfrm>
              <a:off x="13276630" y="5142601"/>
              <a:ext cx="248736" cy="5238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02" name="Equation" r:id="rId18" imgW="164880" imgH="431640" progId="Equation.DSMT4">
                      <p:embed/>
                    </p:oleObj>
                  </mc:Choice>
                  <mc:Fallback>
                    <p:oleObj name="Equation" r:id="rId18" imgW="164880" imgH="4316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13276630" y="5142601"/>
                            <a:ext cx="248736" cy="52383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1966128"/>
                </p:ext>
              </p:extLst>
            </p:nvPr>
          </p:nvGraphicFramePr>
          <p:xfrm>
            <a:off x="1665588" y="5843942"/>
            <a:ext cx="3651738" cy="630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3" name="Equation" r:id="rId20" imgW="2501640" imgH="431640" progId="Equation.DSMT4">
                    <p:embed/>
                  </p:oleObj>
                </mc:Choice>
                <mc:Fallback>
                  <p:oleObj name="Equation" r:id="rId20" imgW="250164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665588" y="5843942"/>
                          <a:ext cx="3651738" cy="63024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9158361"/>
                </p:ext>
              </p:extLst>
            </p:nvPr>
          </p:nvGraphicFramePr>
          <p:xfrm>
            <a:off x="9878455" y="5793141"/>
            <a:ext cx="245333" cy="641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4" name="Equation" r:id="rId22" imgW="164880" imgH="431640" progId="Equation.DSMT4">
                    <p:embed/>
                  </p:oleObj>
                </mc:Choice>
                <mc:Fallback>
                  <p:oleObj name="Equation" r:id="rId22" imgW="16488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9878455" y="5793141"/>
                          <a:ext cx="245333" cy="6416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567910"/>
              </p:ext>
            </p:extLst>
          </p:nvPr>
        </p:nvGraphicFramePr>
        <p:xfrm>
          <a:off x="13741400" y="7354118"/>
          <a:ext cx="64516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24" imgW="4660560" imgH="444240" progId="Equation.DSMT4">
                  <p:embed/>
                </p:oleObj>
              </mc:Choice>
              <mc:Fallback>
                <p:oleObj name="Equation" r:id="rId24" imgW="46605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3741400" y="7354118"/>
                        <a:ext cx="6451600" cy="61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3200400" y="8458200"/>
            <a:ext cx="18592799" cy="1563046"/>
            <a:chOff x="3679489" y="1277710"/>
            <a:chExt cx="18592799" cy="1563046"/>
          </a:xfrm>
        </p:grpSpPr>
        <p:sp>
          <p:nvSpPr>
            <p:cNvPr id="53" name="Rectangle 52"/>
            <p:cNvSpPr/>
            <p:nvPr/>
          </p:nvSpPr>
          <p:spPr>
            <a:xfrm>
              <a:off x="3679489" y="1277710"/>
              <a:ext cx="18592799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tất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a) 				b) </a:t>
              </a:r>
            </a:p>
          </p:txBody>
        </p:sp>
        <p:graphicFrame>
          <p:nvGraphicFramePr>
            <p:cNvPr id="54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1217068"/>
                </p:ext>
              </p:extLst>
            </p:nvPr>
          </p:nvGraphicFramePr>
          <p:xfrm>
            <a:off x="6651289" y="2006709"/>
            <a:ext cx="2920780" cy="8340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6" name="Equation" r:id="rId26" imgW="1688760" imgH="482400" progId="Equation.DSMT4">
                    <p:embed/>
                  </p:oleObj>
                </mc:Choice>
                <mc:Fallback>
                  <p:oleObj name="Equation" r:id="rId26" imgW="168876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6651289" y="2006709"/>
                          <a:ext cx="2920780" cy="8340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5242793"/>
                </p:ext>
              </p:extLst>
            </p:nvPr>
          </p:nvGraphicFramePr>
          <p:xfrm>
            <a:off x="15450802" y="1989248"/>
            <a:ext cx="3163887" cy="785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7" name="Equation" r:id="rId28" imgW="1942920" imgH="482400" progId="Equation.DSMT4">
                    <p:embed/>
                  </p:oleObj>
                </mc:Choice>
                <mc:Fallback>
                  <p:oleObj name="Equation" r:id="rId28" imgW="194292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15450802" y="1989248"/>
                          <a:ext cx="3163887" cy="78529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" name="Group 41"/>
          <p:cNvGrpSpPr/>
          <p:nvPr/>
        </p:nvGrpSpPr>
        <p:grpSpPr>
          <a:xfrm>
            <a:off x="2372133" y="10287000"/>
            <a:ext cx="19421066" cy="3063860"/>
            <a:chOff x="1205494" y="6941416"/>
            <a:chExt cx="19580543" cy="3712010"/>
          </a:xfrm>
        </p:grpSpPr>
        <p:sp>
          <p:nvSpPr>
            <p:cNvPr id="44" name="Rounded Rectangle 43"/>
            <p:cNvSpPr/>
            <p:nvPr/>
          </p:nvSpPr>
          <p:spPr>
            <a:xfrm>
              <a:off x="1209586" y="7179457"/>
              <a:ext cx="19576451" cy="347396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205494" y="6941416"/>
              <a:ext cx="3493741" cy="932213"/>
              <a:chOff x="1205494" y="6941416"/>
              <a:chExt cx="3493741" cy="932213"/>
            </a:xfrm>
          </p:grpSpPr>
          <p:sp>
            <p:nvSpPr>
              <p:cNvPr id="46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057667" y="6941416"/>
                <a:ext cx="2641568" cy="93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47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9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084118"/>
              </p:ext>
            </p:extLst>
          </p:nvPr>
        </p:nvGraphicFramePr>
        <p:xfrm>
          <a:off x="2691735" y="11049000"/>
          <a:ext cx="5322887" cy="801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30" imgW="3200400" imgH="482400" progId="Equation.DSMT4">
                  <p:embed/>
                </p:oleObj>
              </mc:Choice>
              <mc:Fallback>
                <p:oleObj name="Equation" r:id="rId30" imgW="32004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691735" y="11049000"/>
                        <a:ext cx="5322887" cy="801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546235"/>
              </p:ext>
            </p:extLst>
          </p:nvPr>
        </p:nvGraphicFramePr>
        <p:xfrm>
          <a:off x="2728913" y="12269820"/>
          <a:ext cx="11476038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32" imgW="7048440" imgH="482400" progId="Equation.DSMT4">
                  <p:embed/>
                </p:oleObj>
              </mc:Choice>
              <mc:Fallback>
                <p:oleObj name="Equation" r:id="rId32" imgW="70484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728913" y="12269820"/>
                        <a:ext cx="11476038" cy="78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250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11376" y="6896382"/>
            <a:ext cx="22188061" cy="5174396"/>
            <a:chOff x="1205494" y="6941416"/>
            <a:chExt cx="22190950" cy="517507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2186859" cy="493702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04394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0439400"/>
                <a:ext cx="2500565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1776674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ã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li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ệ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ê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ử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ậ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ợ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4800" dirty="0"/>
                  <a:t>   			              . 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17766740" cy="830997"/>
              </a:xfrm>
              <a:prstGeom prst="rect">
                <a:avLst/>
              </a:prstGeom>
              <a:blipFill rotWithShape="0">
                <a:blip r:embed="rId5"/>
                <a:stretch>
                  <a:fillRect t="-16176" r="-892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4637284" y="8297552"/>
                <a:ext cx="717371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+3=0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284" y="8297552"/>
                <a:ext cx="7173716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3908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11DFEB97-AC77-4E8F-BA12-37AC6CBF85C0}"/>
                  </a:ext>
                </a:extLst>
              </p:cNvPr>
              <p:cNvSpPr/>
              <p:nvPr/>
            </p:nvSpPr>
            <p:spPr>
              <a:xfrm>
                <a:off x="6439690" y="9448800"/>
                <a:ext cx="3466310" cy="2008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en-US" sz="4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690" y="9448800"/>
                <a:ext cx="3466310" cy="20081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087704"/>
              </p:ext>
            </p:extLst>
          </p:nvPr>
        </p:nvGraphicFramePr>
        <p:xfrm>
          <a:off x="10535623" y="3098800"/>
          <a:ext cx="7980977" cy="874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8" imgW="5333760" imgH="583920" progId="Equation.DSMT4">
                  <p:embed/>
                </p:oleObj>
              </mc:Choice>
              <mc:Fallback>
                <p:oleObj name="Equation" r:id="rId8" imgW="533376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535623" y="3098800"/>
                        <a:ext cx="7980977" cy="874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219200" y="4610139"/>
            <a:ext cx="5485687" cy="1536661"/>
            <a:chOff x="1219200" y="4610139"/>
            <a:chExt cx="5485687" cy="15366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1219200" y="4876800"/>
                  <a:ext cx="5485687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800" b="1" spc="-150" smtClean="0">
                            <a:solidFill>
                              <a:srgbClr val="000099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4800" b="1" spc="-150" smtClean="0">
                            <a:solidFill>
                              <a:srgbClr val="000099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      </m:t>
                        </m:r>
                        <m:r>
                          <m:rPr>
                            <m:nor/>
                          </m:rPr>
                          <a:rPr lang="en-US" sz="4800" b="0" i="0" spc="-150" smtClean="0">
                            <a:solidFill>
                              <a:srgbClr val="000099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         </m:t>
                        </m:r>
                        <m:r>
                          <m:rPr>
                            <m:nor/>
                          </m:rPr>
                          <a:rPr lang="en-GB" sz="4800" smtClean="0"/>
                          <m:t>.</m:t>
                        </m:r>
                      </m:oMath>
                    </m:oMathPara>
                  </a14:m>
                  <a:endPara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876800"/>
                  <a:ext cx="5485687" cy="83099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1" name="Object 5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9351698"/>
                    </p:ext>
                  </p:extLst>
                </p:nvPr>
              </p:nvGraphicFramePr>
              <p:xfrm>
                <a:off x="2902995" y="4610139"/>
                <a:ext cx="2659605" cy="153666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219" name="Equation" r:id="rId11" imgW="1714320" imgH="990360" progId="Equation.DSMT4">
                        <p:embed/>
                      </p:oleObj>
                    </mc:Choice>
                    <mc:Fallback>
                      <p:oleObj name="Equation" r:id="rId11" imgW="1714320" imgH="9903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902995" y="4610139"/>
                              <a:ext cx="2659605" cy="1536661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1" name="Object 5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9351698"/>
                    </p:ext>
                  </p:extLst>
                </p:nvPr>
              </p:nvGraphicFramePr>
              <p:xfrm>
                <a:off x="2902995" y="4610139"/>
                <a:ext cx="2659605" cy="153666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2332" name="Equation" r:id="rId13" imgW="1714320" imgH="990360" progId="Equation.DSMT4">
                        <p:embed/>
                      </p:oleObj>
                    </mc:Choice>
                    <mc:Fallback>
                      <p:oleObj name="Equation" r:id="rId13" imgW="1714320" imgH="9903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902995" y="4610139"/>
                              <a:ext cx="2659605" cy="1536661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6694072" y="4959491"/>
            <a:ext cx="5485687" cy="834884"/>
            <a:chOff x="6694072" y="4959491"/>
            <a:chExt cx="5485687" cy="8348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>
                <a:xfrm>
                  <a:off x="6694072" y="4959491"/>
                  <a:ext cx="5485687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4800" b="1" spc="-150" smtClean="0">
                            <a:solidFill>
                              <a:srgbClr val="000099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4800" b="1" spc="-150" smtClean="0">
                            <a:solidFill>
                              <a:srgbClr val="000099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4800" b="0" i="0" spc="-150" smtClean="0">
                            <a:solidFill>
                              <a:srgbClr val="000099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           </m:t>
                        </m:r>
                        <m:r>
                          <m:rPr>
                            <m:nor/>
                          </m:rPr>
                          <a:rPr lang="en-GB" sz="4800" smtClean="0"/>
                          <m:t>.</m:t>
                        </m:r>
                      </m:oMath>
                    </m:oMathPara>
                  </a14:m>
                  <a:endPara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4072" y="4959491"/>
                  <a:ext cx="5485687" cy="83099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6" name="Object 5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59201839"/>
                    </p:ext>
                  </p:extLst>
                </p:nvPr>
              </p:nvGraphicFramePr>
              <p:xfrm>
                <a:off x="8655050" y="5045075"/>
                <a:ext cx="2089150" cy="7493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220" name="Equation" r:id="rId16" imgW="1346040" imgH="482400" progId="Equation.DSMT4">
                        <p:embed/>
                      </p:oleObj>
                    </mc:Choice>
                    <mc:Fallback>
                      <p:oleObj name="Equation" r:id="rId16" imgW="1346040" imgH="4824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655050" y="5045075"/>
                              <a:ext cx="2089150" cy="7493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6" name="Object 5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59201839"/>
                    </p:ext>
                  </p:extLst>
                </p:nvPr>
              </p:nvGraphicFramePr>
              <p:xfrm>
                <a:off x="8655050" y="5045075"/>
                <a:ext cx="2089150" cy="7493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2333" name="Equation" r:id="rId18" imgW="1346040" imgH="482400" progId="Equation.DSMT4">
                        <p:embed/>
                      </p:oleObj>
                    </mc:Choice>
                    <mc:Fallback>
                      <p:oleObj name="Equation" r:id="rId18" imgW="1346040" imgH="4824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655050" y="5045075"/>
                              <a:ext cx="2089150" cy="7493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12168944" y="4633913"/>
            <a:ext cx="5485687" cy="1536700"/>
            <a:chOff x="12168944" y="4633913"/>
            <a:chExt cx="5485687" cy="15367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12168944" y="4931928"/>
                  <a:ext cx="5485687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4800" b="1" spc="-150" smtClean="0">
                            <a:solidFill>
                              <a:srgbClr val="000099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800" b="1" spc="-150" smtClean="0">
                            <a:solidFill>
                              <a:srgbClr val="000099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4800" b="1" i="0" spc="-150" smtClean="0">
                            <a:solidFill>
                              <a:srgbClr val="000099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4800" b="0" i="0" spc="-150" smtClean="0">
                            <a:solidFill>
                              <a:srgbClr val="000099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          </m:t>
                        </m:r>
                        <m:r>
                          <m:rPr>
                            <m:nor/>
                          </m:rPr>
                          <a:rPr lang="en-GB" sz="4800" smtClean="0"/>
                          <m:t>.</m:t>
                        </m:r>
                      </m:oMath>
                    </m:oMathPara>
                  </a14:m>
                  <a:endPara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68944" y="4931928"/>
                  <a:ext cx="5485687" cy="83099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7" name="Object 5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19065216"/>
                    </p:ext>
                  </p:extLst>
                </p:nvPr>
              </p:nvGraphicFramePr>
              <p:xfrm>
                <a:off x="14020800" y="4633913"/>
                <a:ext cx="2246313" cy="15367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221" name="Equation" r:id="rId21" imgW="1447560" imgH="990360" progId="Equation.DSMT4">
                        <p:embed/>
                      </p:oleObj>
                    </mc:Choice>
                    <mc:Fallback>
                      <p:oleObj name="Equation" r:id="rId21" imgW="1447560" imgH="9903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4020800" y="4633913"/>
                              <a:ext cx="2246313" cy="15367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7" name="Object 5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19065216"/>
                    </p:ext>
                  </p:extLst>
                </p:nvPr>
              </p:nvGraphicFramePr>
              <p:xfrm>
                <a:off x="14020800" y="4633913"/>
                <a:ext cx="2246313" cy="15367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2334" name="Equation" r:id="rId23" imgW="1447560" imgH="990360" progId="Equation.DSMT4">
                        <p:embed/>
                      </p:oleObj>
                    </mc:Choice>
                    <mc:Fallback>
                      <p:oleObj name="Equation" r:id="rId23" imgW="1447560" imgH="9903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4020800" y="4633913"/>
                              <a:ext cx="2246313" cy="15367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17643815" y="4904364"/>
            <a:ext cx="5485687" cy="848736"/>
            <a:chOff x="17643815" y="4904364"/>
            <a:chExt cx="5485687" cy="8487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17643815" y="4904364"/>
                  <a:ext cx="5485687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4800" b="1" spc="-150" smtClean="0">
                            <a:solidFill>
                              <a:srgbClr val="000099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4800" b="1" spc="-150" smtClean="0">
                            <a:solidFill>
                              <a:srgbClr val="000099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800" b="0" i="1" spc="-15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                  </m:t>
                        </m:r>
                        <m:r>
                          <m:rPr>
                            <m:nor/>
                          </m:rPr>
                          <a:rPr lang="en-GB" sz="4800"/>
                          <m:t>.</m:t>
                        </m:r>
                      </m:oMath>
                    </m:oMathPara>
                  </a14:m>
                  <a:endParaRPr lang="vi-VN" sz="48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43815" y="4904364"/>
                  <a:ext cx="5485687" cy="83099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8" name="Object 5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97679764"/>
                    </p:ext>
                  </p:extLst>
                </p:nvPr>
              </p:nvGraphicFramePr>
              <p:xfrm>
                <a:off x="19619913" y="5003800"/>
                <a:ext cx="2189162" cy="7493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222" name="Equation" r:id="rId26" imgW="1409400" imgH="482400" progId="Equation.DSMT4">
                        <p:embed/>
                      </p:oleObj>
                    </mc:Choice>
                    <mc:Fallback>
                      <p:oleObj name="Equation" r:id="rId26" imgW="1409400" imgH="4824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9619913" y="5003800"/>
                              <a:ext cx="2189162" cy="7493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8" name="Object 5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97679764"/>
                    </p:ext>
                  </p:extLst>
                </p:nvPr>
              </p:nvGraphicFramePr>
              <p:xfrm>
                <a:off x="19619913" y="5003800"/>
                <a:ext cx="2189162" cy="7493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2335" name="Equation" r:id="rId28" imgW="1409400" imgH="482400" progId="Equation.DSMT4">
                        <p:embed/>
                      </p:oleObj>
                    </mc:Choice>
                    <mc:Fallback>
                      <p:oleObj name="Equation" r:id="rId28" imgW="1409400" imgH="4824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9619913" y="5003800"/>
                              <a:ext cx="2189162" cy="7493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49" name="Oval 48"/>
          <p:cNvSpPr/>
          <p:nvPr/>
        </p:nvSpPr>
        <p:spPr>
          <a:xfrm>
            <a:off x="1802544" y="475496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5" grpId="0"/>
      <p:bldP spid="77" grpId="0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2810" cy="6565587"/>
            <a:chOff x="1205494" y="6941416"/>
            <a:chExt cx="22135691" cy="6566442"/>
          </a:xfrm>
        </p:grpSpPr>
        <p:sp>
          <p:nvSpPr>
            <p:cNvPr id="125" name="Rounded Rectangle 124"/>
            <p:cNvSpPr/>
            <p:nvPr/>
          </p:nvSpPr>
          <p:spPr>
            <a:xfrm>
              <a:off x="1205494" y="7199915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61927" y="2408769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4325600" y="1227235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600" y="12272352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14871140" cy="1800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800" dirty="0"/>
                  <a:t>    Cho </a:t>
                </a:r>
                <a:r>
                  <a:rPr lang="en-US" sz="4800" dirty="0" err="1"/>
                  <a:t>tập</a:t>
                </a:r>
                <a:r>
                  <a:rPr lang="en-US" sz="4800" dirty="0"/>
                  <a:t> 	                  			      .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4800" dirty="0"/>
                  <a:t>    </a:t>
                </a:r>
                <a:r>
                  <a:rPr lang="en-US" sz="4800" dirty="0" err="1"/>
                  <a:t>Tính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tổng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800" dirty="0"/>
                  <a:t> các </a:t>
                </a:r>
                <a:r>
                  <a:rPr lang="en-US" sz="4800" dirty="0" err="1"/>
                  <a:t>phần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tử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tập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 dirty="0"/>
                  <a:t> 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14871140" cy="1800493"/>
              </a:xfrm>
              <a:prstGeom prst="rect">
                <a:avLst/>
              </a:prstGeom>
              <a:blipFill rotWithShape="0">
                <a:blip r:embed="rId5"/>
                <a:stretch>
                  <a:fillRect t="-7458" b="-17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4600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𝑆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=4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223658"/>
                <a:ext cx="4388542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69356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𝑆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=6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356" y="5223658"/>
                <a:ext cx="4388542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24112" y="4851400"/>
                <a:ext cx="4447108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𝑆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pc="-15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112" y="4851400"/>
                <a:ext cx="4447108" cy="147521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=5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2183458" y="9316132"/>
                <a:ext cx="1146966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d>
                      <m:dPr>
                        <m:ctrlPr>
                          <a:rPr lang="en-US" sz="4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4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458" y="9316132"/>
                <a:ext cx="11469667" cy="830997"/>
              </a:xfrm>
              <a:prstGeom prst="rect">
                <a:avLst/>
              </a:prstGeom>
              <a:blipFill rotWithShape="0">
                <a:blip r:embed="rId10"/>
                <a:stretch>
                  <a:fillRect l="-2391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11DFEB97-AC77-4E8F-BA12-37AC6CBF85C0}"/>
                  </a:ext>
                </a:extLst>
              </p:cNvPr>
              <p:cNvSpPr/>
              <p:nvPr/>
            </p:nvSpPr>
            <p:spPr>
              <a:xfrm>
                <a:off x="2302489" y="12272352"/>
                <a:ext cx="646051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ea typeface="Cambria Math" panose="020405030504060302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=1+2+3=6.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89" y="12272352"/>
                <a:ext cx="6460511" cy="830997"/>
              </a:xfrm>
              <a:prstGeom prst="rect">
                <a:avLst/>
              </a:prstGeom>
              <a:blipFill rotWithShape="0">
                <a:blip r:embed="rId11"/>
                <a:stretch>
                  <a:fillRect l="-4340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13525345" y="7944451"/>
                <a:ext cx="3581400" cy="3790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=±2</m:t>
                              </m:r>
                            </m:e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=3</m:t>
                              </m:r>
                            </m:e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8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5345" y="7944451"/>
                <a:ext cx="3581400" cy="379046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C156F458-7C7C-46AC-A9DE-C1232598B1F3}"/>
                  </a:ext>
                </a:extLst>
              </p:cNvPr>
              <p:cNvSpPr/>
              <p:nvPr/>
            </p:nvSpPr>
            <p:spPr>
              <a:xfrm>
                <a:off x="2248300" y="11089010"/>
                <a:ext cx="7010400" cy="83099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800" dirty="0">
                    <a:solidFill>
                      <a:schemeClr val="tx1"/>
                    </a:solidFill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nên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∈{1;2;3}</m:t>
                    </m:r>
                  </m:oMath>
                </a14:m>
                <a:endParaRPr lang="vi-VN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300" y="11089010"/>
                <a:ext cx="7010400" cy="830997"/>
              </a:xfrm>
              <a:prstGeom prst="rect">
                <a:avLst/>
              </a:prstGeom>
              <a:blipFill rotWithShape="0">
                <a:blip r:embed="rId13"/>
                <a:stretch>
                  <a:fillRect l="-4000" t="-17647" b="-37500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8525534" y="5143559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875189"/>
              </p:ext>
            </p:extLst>
          </p:nvPr>
        </p:nvGraphicFramePr>
        <p:xfrm>
          <a:off x="3810000" y="3124567"/>
          <a:ext cx="11364546" cy="86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14" imgW="8191440" imgH="583920" progId="Equation.DSMT4">
                  <p:embed/>
                </p:oleObj>
              </mc:Choice>
              <mc:Fallback>
                <p:oleObj name="Equation" r:id="rId14" imgW="819144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810000" y="3124567"/>
                        <a:ext cx="11364546" cy="863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51" grpId="0"/>
      <p:bldP spid="56" grpId="0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5"/>
            <a:ext cx="22132810" cy="5637694"/>
            <a:chOff x="1205494" y="6941416"/>
            <a:chExt cx="22135691" cy="5638427"/>
          </a:xfrm>
        </p:grpSpPr>
        <p:sp>
          <p:nvSpPr>
            <p:cNvPr id="125" name="Rounded Rectangle 124"/>
            <p:cNvSpPr/>
            <p:nvPr/>
          </p:nvSpPr>
          <p:spPr>
            <a:xfrm>
              <a:off x="1205494" y="7421389"/>
              <a:ext cx="22135691" cy="51584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91749" y="106680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1749" y="10668000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436203"/>
                <a:ext cx="1612723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Hãy </a:t>
                </a:r>
                <a:r>
                  <a:rPr lang="en-US" sz="4800" dirty="0" err="1"/>
                  <a:t>liệt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kê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phần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tử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tập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</m:t>
                        </m:r>
                        <m:sSup>
                          <m:sSupPr>
                            <m:ctrlPr>
                              <a:rPr lang="en-US" sz="4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+1=0</m:t>
                        </m:r>
                      </m:e>
                    </m:d>
                  </m:oMath>
                </a14:m>
                <a:r>
                  <a:rPr lang="en-US" sz="4800" dirty="0"/>
                  <a:t>.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436203"/>
                <a:ext cx="16127233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701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𝑋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{1}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𝑋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=∅.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𝑋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800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{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4800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}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𝑋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800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{</m:t>
                      </m:r>
                      <m:r>
                        <a:rPr lang="en-US" sz="4800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∅</m:t>
                      </m:r>
                      <m:r>
                        <m:rPr>
                          <m:nor/>
                        </m:rPr>
                        <a:rPr lang="en-US" sz="4800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}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3441500" y="8636207"/>
                <a:ext cx="1128937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lang="en-US" sz="4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vô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500" y="8636207"/>
                <a:ext cx="11289370" cy="830997"/>
              </a:xfrm>
              <a:prstGeom prst="rect">
                <a:avLst/>
              </a:prstGeom>
              <a:blipFill rotWithShape="0">
                <a:blip r:embed="rId9"/>
                <a:stretch>
                  <a:fillRect l="-2485" t="-17647" r="-324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8734399" y="510092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3429000" y="10065603"/>
                <a:ext cx="1128937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=∅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0065603"/>
                <a:ext cx="11289370" cy="830997"/>
              </a:xfrm>
              <a:prstGeom prst="rect">
                <a:avLst/>
              </a:prstGeom>
              <a:blipFill rotWithShape="0">
                <a:blip r:embed="rId10"/>
                <a:stretch>
                  <a:fillRect l="-2485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1" grpId="0"/>
      <p:bldP spid="57" grpId="0" animBg="1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1123479" y="3719346"/>
            <a:ext cx="2287721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419600"/>
            <a:ext cx="18288000" cy="14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6000" b="1" dirty="0">
                <a:solidFill>
                  <a:srgbClr val="0000FF"/>
                </a:solidFill>
                <a:latin typeface="Times New Roman" pitchFamily="18" charset="0"/>
              </a:rPr>
              <a:t>CH</a:t>
            </a:r>
            <a:r>
              <a:rPr lang="vi-VN" altLang="en-US" sz="6000" b="1" dirty="0">
                <a:solidFill>
                  <a:srgbClr val="0000FF"/>
                </a:solidFill>
                <a:latin typeface="Times New Roman" pitchFamily="18" charset="0"/>
              </a:rPr>
              <a:t>ƯƠ</a:t>
            </a:r>
            <a:r>
              <a:rPr lang="en-US" altLang="en-US" sz="6000" b="1" dirty="0">
                <a:solidFill>
                  <a:srgbClr val="0000FF"/>
                </a:solidFill>
                <a:latin typeface="Times New Roman" pitchFamily="18" charset="0"/>
              </a:rPr>
              <a:t>NG I:  MỆNH </a:t>
            </a:r>
            <a:r>
              <a:rPr lang="vi-VN" altLang="en-US" sz="6000" b="1" dirty="0">
                <a:solidFill>
                  <a:srgbClr val="0000FF"/>
                </a:solidFill>
                <a:latin typeface="Times New Roman" pitchFamily="18" charset="0"/>
              </a:rPr>
              <a:t>Đ</a:t>
            </a:r>
            <a:r>
              <a:rPr lang="en-US" altLang="en-US" sz="6000" b="1" dirty="0">
                <a:solidFill>
                  <a:srgbClr val="0000FF"/>
                </a:solidFill>
                <a:latin typeface="Times New Roman" pitchFamily="18" charset="0"/>
              </a:rPr>
              <a:t>Ề – TẬP HỢP</a:t>
            </a:r>
            <a:endParaRPr lang="en-US" sz="6000" b="1" dirty="0">
              <a:solidFill>
                <a:srgbClr val="776249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486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64089" y="8599015"/>
            <a:ext cx="9088636" cy="1666224"/>
            <a:chOff x="7483861" y="7543801"/>
            <a:chExt cx="5634351" cy="1666443"/>
          </a:xfrm>
        </p:grpSpPr>
        <p:sp>
          <p:nvSpPr>
            <p:cNvPr id="44" name="TextBox 43"/>
            <p:cNvSpPr txBox="1"/>
            <p:nvPr/>
          </p:nvSpPr>
          <p:spPr>
            <a:xfrm>
              <a:off x="8463054" y="7640378"/>
              <a:ext cx="4655158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 CỦA HAI TẬP HỢP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791361" cy="872848"/>
              <a:chOff x="7483860" y="7543801"/>
              <a:chExt cx="791361" cy="872848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5882"/>
                <a:ext cx="781843" cy="770767"/>
                <a:chOff x="7493378" y="7645882"/>
                <a:chExt cx="781843" cy="770767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518540" y="7659967"/>
                  <a:ext cx="731520" cy="781843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592012" y="7645882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231707" y="7183957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GIAO CỦA HAI TẬP 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273219" cy="872846"/>
              <a:chOff x="7459669" y="7543800"/>
              <a:chExt cx="1273219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6" y="7640053"/>
                <a:ext cx="1263702" cy="776593"/>
                <a:chOff x="7469186" y="7640053"/>
                <a:chExt cx="1263702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35277" y="7419035"/>
                  <a:ext cx="731520" cy="1263702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5144897" y="5878806"/>
            <a:ext cx="14623149" cy="11079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altLang="en-US" sz="6600" b="1" dirty="0" smtClean="0">
                <a:solidFill>
                  <a:srgbClr val="0000FF"/>
                </a:solidFill>
                <a:latin typeface="Times New Roman" pitchFamily="18" charset="0"/>
              </a:rPr>
              <a:t>PHẦN B: </a:t>
            </a:r>
            <a:r>
              <a:rPr lang="en-US" altLang="en-US" sz="6600" b="1" dirty="0" smtClean="0">
                <a:solidFill>
                  <a:srgbClr val="0000FF"/>
                </a:solidFill>
                <a:latin typeface="Times New Roman" pitchFamily="18" charset="0"/>
              </a:rPr>
              <a:t>CÁC PHÉP TOÁN </a:t>
            </a:r>
            <a:r>
              <a:rPr lang="en-US" altLang="en-US" sz="6600" b="1" dirty="0">
                <a:solidFill>
                  <a:srgbClr val="0000FF"/>
                </a:solidFill>
                <a:latin typeface="Times New Roman" pitchFamily="18" charset="0"/>
              </a:rPr>
              <a:t>TẬP HỢP</a:t>
            </a:r>
            <a:endParaRPr lang="en-US" sz="6599" b="1" dirty="0">
              <a:solidFill>
                <a:srgbClr val="0000FF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276600" y="6858000"/>
            <a:ext cx="19013083" cy="6100520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376082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=""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  <p:grpSp>
        <p:nvGrpSpPr>
          <p:cNvPr id="45" name="Group 26"/>
          <p:cNvGrpSpPr/>
          <p:nvPr/>
        </p:nvGrpSpPr>
        <p:grpSpPr>
          <a:xfrm>
            <a:off x="4241223" y="9956415"/>
            <a:ext cx="13153326" cy="1692649"/>
            <a:chOff x="7483861" y="7543801"/>
            <a:chExt cx="5475529" cy="1692871"/>
          </a:xfrm>
        </p:grpSpPr>
        <p:sp>
          <p:nvSpPr>
            <p:cNvPr id="47" name="TextBox 46"/>
            <p:cNvSpPr txBox="1"/>
            <p:nvPr/>
          </p:nvSpPr>
          <p:spPr>
            <a:xfrm>
              <a:off x="8126842" y="7666806"/>
              <a:ext cx="4832548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 VÀ PHẦN BÙ CỦA HAI TẬP HỢP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0" name="Group 27"/>
            <p:cNvGrpSpPr/>
            <p:nvPr/>
          </p:nvGrpSpPr>
          <p:grpSpPr>
            <a:xfrm>
              <a:off x="7483861" y="7543801"/>
              <a:ext cx="523220" cy="872846"/>
              <a:chOff x="7483860" y="7543801"/>
              <a:chExt cx="523220" cy="872846"/>
            </a:xfrm>
          </p:grpSpPr>
          <p:sp>
            <p:nvSpPr>
              <p:cNvPr id="51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29"/>
              <p:cNvGrpSpPr/>
              <p:nvPr/>
            </p:nvGrpSpPr>
            <p:grpSpPr>
              <a:xfrm>
                <a:off x="7493379" y="7646472"/>
                <a:ext cx="513701" cy="770175"/>
                <a:chOff x="7493379" y="7646472"/>
                <a:chExt cx="513701" cy="770175"/>
              </a:xfrm>
            </p:grpSpPr>
            <p:sp>
              <p:nvSpPr>
                <p:cNvPr id="64" name="Round Same Side Corner Rectangle 63"/>
                <p:cNvSpPr/>
                <p:nvPr/>
              </p:nvSpPr>
              <p:spPr>
                <a:xfrm rot="5400000">
                  <a:off x="7384469" y="7794037"/>
                  <a:ext cx="731520" cy="5137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7497838" y="7646472"/>
                  <a:ext cx="509242" cy="754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4781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04800" y="1905335"/>
            <a:ext cx="23391942" cy="4450661"/>
            <a:chOff x="992187" y="2564544"/>
            <a:chExt cx="22353091" cy="3312720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1145221" y="2666999"/>
              <a:ext cx="22200057" cy="321026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992187" y="2564544"/>
              <a:ext cx="2996436" cy="1023459"/>
              <a:chOff x="534987" y="1647866"/>
              <a:chExt cx="4025525" cy="1176337"/>
            </a:xfrm>
          </p:grpSpPr>
          <p:sp>
            <p:nvSpPr>
              <p:cNvPr id="1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Pentagon 17"/>
              <p:cNvSpPr/>
              <p:nvPr/>
            </p:nvSpPr>
            <p:spPr bwMode="auto">
              <a:xfrm>
                <a:off x="534987" y="1647866"/>
                <a:ext cx="3521651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4" name="Freeform 2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5" name="Rectangle 2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6" name="Rectangle 2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9" name="Rectangle 28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20" name="Chevron 1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13"/>
              <p:cNvSpPr txBox="1">
                <a:spLocks noChangeArrowheads="1"/>
              </p:cNvSpPr>
              <p:nvPr/>
            </p:nvSpPr>
            <p:spPr bwMode="auto">
              <a:xfrm>
                <a:off x="1370768" y="1733497"/>
                <a:ext cx="3189744" cy="778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800" b="1" smtClean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VÍ DỤ </a:t>
                </a:r>
                <a:r>
                  <a:rPr lang="en-US" sz="3800" b="1" dirty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96481" y="2667234"/>
                <a:ext cx="14150220" cy="2800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b="1" u="sng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hai tập hợp 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1;3;4;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5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7;8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r>
                      <a:rPr lang="en-US" sz="44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1;2;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4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;6;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742950" indent="-742950">
                  <a:buAutoNum type="alphaLcParenR"/>
                </a:pPr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Tìm tập hợp C chứa các phần tử chung của A và B.</a:t>
                </a:r>
              </a:p>
              <a:p>
                <a:pPr marL="742950" indent="-742950">
                  <a:buFontTx/>
                  <a:buAutoNum type="alphaLcParenR"/>
                </a:pPr>
                <a:r>
                  <a:rPr lang="en-US" sz="4400">
                    <a:latin typeface="Arial" panose="020B0604020202020204" pitchFamily="34" charset="0"/>
                    <a:cs typeface="Arial" panose="020B0604020202020204" pitchFamily="34" charset="0"/>
                  </a:rPr>
                  <a:t>Tìm tập hợp </a:t>
                </a:r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D </a:t>
                </a:r>
                <a:r>
                  <a:rPr lang="en-US" sz="4400">
                    <a:latin typeface="Arial" panose="020B0604020202020204" pitchFamily="34" charset="0"/>
                    <a:cs typeface="Arial" panose="020B0604020202020204" pitchFamily="34" charset="0"/>
                  </a:rPr>
                  <a:t>chứa </a:t>
                </a:r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tất cả các phần tử </a:t>
                </a:r>
                <a:r>
                  <a:rPr lang="en-US" sz="4400">
                    <a:latin typeface="Arial" panose="020B0604020202020204" pitchFamily="34" charset="0"/>
                    <a:cs typeface="Arial" panose="020B0604020202020204" pitchFamily="34" charset="0"/>
                  </a:rPr>
                  <a:t>của A và B</a:t>
                </a:r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481" y="2667234"/>
                <a:ext cx="14150220" cy="2800767"/>
              </a:xfrm>
              <a:prstGeom prst="rect">
                <a:avLst/>
              </a:prstGeom>
              <a:blipFill rotWithShape="0">
                <a:blip r:embed="rId3"/>
                <a:stretch>
                  <a:fillRect l="-1766" b="-9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523855" y="6620933"/>
            <a:ext cx="23220055" cy="6881862"/>
            <a:chOff x="1205494" y="6941416"/>
            <a:chExt cx="20769159" cy="7803020"/>
          </a:xfrm>
        </p:grpSpPr>
        <p:sp>
          <p:nvSpPr>
            <p:cNvPr id="36" name="Rounded Rectangle 35"/>
            <p:cNvSpPr/>
            <p:nvPr/>
          </p:nvSpPr>
          <p:spPr>
            <a:xfrm>
              <a:off x="1247354" y="7178073"/>
              <a:ext cx="20727299" cy="756636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205494" y="6941416"/>
              <a:ext cx="3493741" cy="932213"/>
              <a:chOff x="1205494" y="6941416"/>
              <a:chExt cx="3493741" cy="932213"/>
            </a:xfrm>
          </p:grpSpPr>
          <p:sp>
            <p:nvSpPr>
              <p:cNvPr id="38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057667" y="6941416"/>
                <a:ext cx="2641568" cy="93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Round Diagonal Corner Rectangle 39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2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20781" y="6899566"/>
                <a:ext cx="3701526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b="1" u="sng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>
                  <a:buFontTx/>
                  <a:buAutoNum type="alphaLcParenR"/>
                </a:pP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4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1;4;7</m:t>
                        </m:r>
                      </m:e>
                    </m: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81" y="6899566"/>
                <a:ext cx="3701526" cy="1446550"/>
              </a:xfrm>
              <a:prstGeom prst="rect">
                <a:avLst/>
              </a:prstGeom>
              <a:blipFill rotWithShape="0">
                <a:blip r:embed="rId4"/>
                <a:stretch>
                  <a:fillRect l="-6755" r="-5766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20781" y="8573997"/>
                <a:ext cx="64801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D=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2;3;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4;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5;6;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7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;8</m:t>
                        </m:r>
                      </m:e>
                    </m: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81" y="8573997"/>
                <a:ext cx="6480172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3857" t="-16535" r="-2916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5085689" y="7534650"/>
            <a:ext cx="147749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Tập hợp C được gọi là giao của hai tập hợp A và B.</a:t>
            </a:r>
            <a:endParaRPr lang="en-US" sz="4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61965" y="8549723"/>
            <a:ext cx="147044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Tập hợp D được gọi là hợp của hai tập hợp A và B.</a:t>
            </a:r>
            <a:endParaRPr lang="en-US" sz="4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16779680" y="2506157"/>
            <a:ext cx="5345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400" b="1">
              <a:latin typeface="Arial" panose="020B0604020202020204" pitchFamily="34" charset="0"/>
            </a:endParaRPr>
          </a:p>
        </p:txBody>
      </p:sp>
      <p:grpSp>
        <p:nvGrpSpPr>
          <p:cNvPr id="158" name="Group 8"/>
          <p:cNvGrpSpPr>
            <a:grpSpLocks/>
          </p:cNvGrpSpPr>
          <p:nvPr/>
        </p:nvGrpSpPr>
        <p:grpSpPr bwMode="auto">
          <a:xfrm>
            <a:off x="9957544" y="9163427"/>
            <a:ext cx="2574025" cy="3967232"/>
            <a:chOff x="480" y="2112"/>
            <a:chExt cx="1021" cy="1491"/>
          </a:xfrm>
          <a:solidFill>
            <a:schemeClr val="bg2">
              <a:lumMod val="90000"/>
            </a:schemeClr>
          </a:solidFill>
        </p:grpSpPr>
        <p:sp>
          <p:nvSpPr>
            <p:cNvPr id="159" name="Oval 9"/>
            <p:cNvSpPr>
              <a:spLocks noChangeArrowheads="1"/>
            </p:cNvSpPr>
            <p:nvPr/>
          </p:nvSpPr>
          <p:spPr bwMode="auto">
            <a:xfrm rot="1760425">
              <a:off x="480" y="2112"/>
              <a:ext cx="1021" cy="1491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0" name="Text Box 10"/>
            <p:cNvSpPr txBox="1">
              <a:spLocks noChangeArrowheads="1"/>
            </p:cNvSpPr>
            <p:nvPr/>
          </p:nvSpPr>
          <p:spPr bwMode="auto">
            <a:xfrm>
              <a:off x="528" y="2832"/>
              <a:ext cx="432" cy="26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000" b="1">
                  <a:solidFill>
                    <a:srgbClr val="FF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162" name="Group 11"/>
          <p:cNvGrpSpPr>
            <a:grpSpLocks/>
          </p:cNvGrpSpPr>
          <p:nvPr/>
        </p:nvGrpSpPr>
        <p:grpSpPr bwMode="auto">
          <a:xfrm rot="21429532">
            <a:off x="10967128" y="9525038"/>
            <a:ext cx="3042068" cy="4110787"/>
            <a:chOff x="911" y="2215"/>
            <a:chExt cx="1148" cy="153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3" name="Oval 12"/>
            <p:cNvSpPr>
              <a:spLocks noChangeArrowheads="1"/>
            </p:cNvSpPr>
            <p:nvPr/>
          </p:nvSpPr>
          <p:spPr bwMode="auto">
            <a:xfrm rot="2041260">
              <a:off x="911" y="2215"/>
              <a:ext cx="1104" cy="15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4" name="Text Box 13"/>
            <p:cNvSpPr txBox="1">
              <a:spLocks noChangeArrowheads="1"/>
            </p:cNvSpPr>
            <p:nvPr/>
          </p:nvSpPr>
          <p:spPr bwMode="auto">
            <a:xfrm>
              <a:off x="1723" y="2683"/>
              <a:ext cx="336" cy="2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000" b="1">
                  <a:solidFill>
                    <a:srgbClr val="FF0000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</p:grpSp>
      <p:pic>
        <p:nvPicPr>
          <p:cNvPr id="163" name="Picture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222">
            <a:off x="10690701" y="9276205"/>
            <a:ext cx="2527990" cy="423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" name="Text Box 15"/>
          <p:cNvSpPr txBox="1">
            <a:spLocks noChangeArrowheads="1"/>
          </p:cNvSpPr>
          <p:nvPr/>
        </p:nvSpPr>
        <p:spPr bwMode="auto">
          <a:xfrm>
            <a:off x="10205750" y="10151397"/>
            <a:ext cx="7631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65" name="Text Box 16"/>
          <p:cNvSpPr txBox="1">
            <a:spLocks noChangeArrowheads="1"/>
          </p:cNvSpPr>
          <p:nvPr/>
        </p:nvSpPr>
        <p:spPr bwMode="auto">
          <a:xfrm>
            <a:off x="11096112" y="9509086"/>
            <a:ext cx="6359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66" name="Text Box 17"/>
          <p:cNvSpPr txBox="1">
            <a:spLocks noChangeArrowheads="1"/>
          </p:cNvSpPr>
          <p:nvPr/>
        </p:nvSpPr>
        <p:spPr bwMode="auto">
          <a:xfrm>
            <a:off x="10078556" y="11821404"/>
            <a:ext cx="5087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67" name="Text Box 20"/>
          <p:cNvSpPr txBox="1">
            <a:spLocks noChangeArrowheads="1"/>
          </p:cNvSpPr>
          <p:nvPr/>
        </p:nvSpPr>
        <p:spPr bwMode="auto">
          <a:xfrm>
            <a:off x="11604890" y="10408321"/>
            <a:ext cx="6359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68" name="Text Box 21"/>
          <p:cNvSpPr txBox="1">
            <a:spLocks noChangeArrowheads="1"/>
          </p:cNvSpPr>
          <p:nvPr/>
        </p:nvSpPr>
        <p:spPr bwMode="auto">
          <a:xfrm>
            <a:off x="11350501" y="11307555"/>
            <a:ext cx="5087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69" name="Text Box 22"/>
          <p:cNvSpPr txBox="1">
            <a:spLocks noChangeArrowheads="1"/>
          </p:cNvSpPr>
          <p:nvPr/>
        </p:nvSpPr>
        <p:spPr bwMode="auto">
          <a:xfrm>
            <a:off x="12240862" y="10408321"/>
            <a:ext cx="3815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70" name="Text Box 23"/>
          <p:cNvSpPr txBox="1">
            <a:spLocks noChangeArrowheads="1"/>
          </p:cNvSpPr>
          <p:nvPr/>
        </p:nvSpPr>
        <p:spPr bwMode="auto">
          <a:xfrm>
            <a:off x="12113667" y="12463714"/>
            <a:ext cx="6359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71" name="Text Box 24"/>
          <p:cNvSpPr txBox="1">
            <a:spLocks noChangeArrowheads="1"/>
          </p:cNvSpPr>
          <p:nvPr/>
        </p:nvSpPr>
        <p:spPr bwMode="auto">
          <a:xfrm>
            <a:off x="12749640" y="11692942"/>
            <a:ext cx="89036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72" name="Text Box 44"/>
          <p:cNvSpPr txBox="1">
            <a:spLocks noChangeArrowheads="1"/>
          </p:cNvSpPr>
          <p:nvPr/>
        </p:nvSpPr>
        <p:spPr bwMode="auto">
          <a:xfrm>
            <a:off x="11859279" y="10961686"/>
            <a:ext cx="5087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Arial" panose="020B0604020202020204" pitchFamily="34" charset="0"/>
              </a:rPr>
              <a:t>C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133648" y="2165553"/>
            <a:ext cx="2574025" cy="3967232"/>
            <a:chOff x="16133648" y="2165553"/>
            <a:chExt cx="2574025" cy="3967232"/>
          </a:xfrm>
        </p:grpSpPr>
        <p:grpSp>
          <p:nvGrpSpPr>
            <p:cNvPr id="189" name="Group 8"/>
            <p:cNvGrpSpPr>
              <a:grpSpLocks/>
            </p:cNvGrpSpPr>
            <p:nvPr/>
          </p:nvGrpSpPr>
          <p:grpSpPr bwMode="auto">
            <a:xfrm>
              <a:off x="16133648" y="2165553"/>
              <a:ext cx="2574025" cy="3967232"/>
              <a:chOff x="480" y="2112"/>
              <a:chExt cx="1021" cy="1491"/>
            </a:xfrm>
            <a:solidFill>
              <a:schemeClr val="bg2">
                <a:lumMod val="90000"/>
              </a:schemeClr>
            </a:solidFill>
          </p:grpSpPr>
          <p:sp>
            <p:nvSpPr>
              <p:cNvPr id="190" name="Oval 9"/>
              <p:cNvSpPr>
                <a:spLocks noChangeArrowheads="1"/>
              </p:cNvSpPr>
              <p:nvPr/>
            </p:nvSpPr>
            <p:spPr bwMode="auto">
              <a:xfrm rot="1760425">
                <a:off x="480" y="2112"/>
                <a:ext cx="1021" cy="149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300"/>
                  </a:spcBef>
                  <a:buClr>
                    <a:srgbClr val="A04DA3"/>
                  </a:buClr>
                  <a:buFont typeface="Georgia" panose="02040502050405020303" pitchFamily="18" charset="0"/>
                  <a:buChar char="•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Georgia" panose="02040502050405020303" pitchFamily="18" charset="0"/>
                  <a:buChar char="▫"/>
                  <a:defRPr sz="2600">
                    <a:solidFill>
                      <a:schemeClr val="accent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accent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"/>
                  <a:defRPr sz="2200">
                    <a:solidFill>
                      <a:schemeClr val="accent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4000">
                  <a:latin typeface="Arial" panose="020B0604020202020204" pitchFamily="34" charset="0"/>
                </a:endParaRPr>
              </a:p>
            </p:txBody>
          </p:sp>
          <p:sp>
            <p:nvSpPr>
              <p:cNvPr id="191" name="Text Box 10"/>
              <p:cNvSpPr txBox="1">
                <a:spLocks noChangeArrowheads="1"/>
              </p:cNvSpPr>
              <p:nvPr/>
            </p:nvSpPr>
            <p:spPr bwMode="auto">
              <a:xfrm>
                <a:off x="528" y="2832"/>
                <a:ext cx="432" cy="26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300"/>
                  </a:spcBef>
                  <a:buClr>
                    <a:srgbClr val="A04DA3"/>
                  </a:buClr>
                  <a:buFont typeface="Georgia" panose="02040502050405020303" pitchFamily="18" charset="0"/>
                  <a:buChar char="•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Georgia" panose="02040502050405020303" pitchFamily="18" charset="0"/>
                  <a:buChar char="▫"/>
                  <a:defRPr sz="2600">
                    <a:solidFill>
                      <a:schemeClr val="accent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accent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"/>
                  <a:defRPr sz="2200">
                    <a:solidFill>
                      <a:schemeClr val="accent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4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</p:grpSp>
        <p:sp>
          <p:nvSpPr>
            <p:cNvPr id="192" name="Text Box 15"/>
            <p:cNvSpPr txBox="1">
              <a:spLocks noChangeArrowheads="1"/>
            </p:cNvSpPr>
            <p:nvPr/>
          </p:nvSpPr>
          <p:spPr bwMode="auto">
            <a:xfrm>
              <a:off x="16510194" y="3350420"/>
              <a:ext cx="763167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0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93" name="Text Box 16"/>
            <p:cNvSpPr txBox="1">
              <a:spLocks noChangeArrowheads="1"/>
            </p:cNvSpPr>
            <p:nvPr/>
          </p:nvSpPr>
          <p:spPr bwMode="auto">
            <a:xfrm>
              <a:off x="17400556" y="2708109"/>
              <a:ext cx="635972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0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94" name="Text Box 17"/>
            <p:cNvSpPr txBox="1">
              <a:spLocks noChangeArrowheads="1"/>
            </p:cNvSpPr>
            <p:nvPr/>
          </p:nvSpPr>
          <p:spPr bwMode="auto">
            <a:xfrm>
              <a:off x="16383000" y="5020427"/>
              <a:ext cx="50877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000" b="1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195" name="Text Box 20"/>
            <p:cNvSpPr txBox="1">
              <a:spLocks noChangeArrowheads="1"/>
            </p:cNvSpPr>
            <p:nvPr/>
          </p:nvSpPr>
          <p:spPr bwMode="auto">
            <a:xfrm>
              <a:off x="17906087" y="3349919"/>
              <a:ext cx="635972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0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96" name="Text Box 21"/>
            <p:cNvSpPr txBox="1">
              <a:spLocks noChangeArrowheads="1"/>
            </p:cNvSpPr>
            <p:nvPr/>
          </p:nvSpPr>
          <p:spPr bwMode="auto">
            <a:xfrm>
              <a:off x="17330018" y="4245114"/>
              <a:ext cx="50877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000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98" name="Text Box 22"/>
            <p:cNvSpPr txBox="1">
              <a:spLocks noChangeArrowheads="1"/>
            </p:cNvSpPr>
            <p:nvPr/>
          </p:nvSpPr>
          <p:spPr bwMode="auto">
            <a:xfrm>
              <a:off x="18224073" y="4144868"/>
              <a:ext cx="381583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000" b="1">
                  <a:latin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658845" y="2242079"/>
            <a:ext cx="2975821" cy="4110787"/>
            <a:chOff x="19658845" y="2242079"/>
            <a:chExt cx="2975821" cy="4110787"/>
          </a:xfrm>
        </p:grpSpPr>
        <p:grpSp>
          <p:nvGrpSpPr>
            <p:cNvPr id="176" name="Group 11"/>
            <p:cNvGrpSpPr>
              <a:grpSpLocks/>
            </p:cNvGrpSpPr>
            <p:nvPr/>
          </p:nvGrpSpPr>
          <p:grpSpPr bwMode="auto">
            <a:xfrm rot="21429532">
              <a:off x="19658845" y="2242079"/>
              <a:ext cx="2975821" cy="4110787"/>
              <a:chOff x="912" y="2208"/>
              <a:chExt cx="1123" cy="1536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87" name="Oval 12"/>
              <p:cNvSpPr>
                <a:spLocks noChangeArrowheads="1"/>
              </p:cNvSpPr>
              <p:nvPr/>
            </p:nvSpPr>
            <p:spPr bwMode="auto">
              <a:xfrm rot="2041260">
                <a:off x="912" y="2208"/>
                <a:ext cx="1104" cy="15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300"/>
                  </a:spcBef>
                  <a:buClr>
                    <a:srgbClr val="A04DA3"/>
                  </a:buClr>
                  <a:buFont typeface="Georgia" panose="02040502050405020303" pitchFamily="18" charset="0"/>
                  <a:buChar char="•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Georgia" panose="02040502050405020303" pitchFamily="18" charset="0"/>
                  <a:buChar char="▫"/>
                  <a:defRPr sz="2600">
                    <a:solidFill>
                      <a:schemeClr val="accent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accent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"/>
                  <a:defRPr sz="2200">
                    <a:solidFill>
                      <a:schemeClr val="accent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8" name="Text Box 13"/>
              <p:cNvSpPr txBox="1">
                <a:spLocks noChangeArrowheads="1"/>
              </p:cNvSpPr>
              <p:nvPr/>
            </p:nvSpPr>
            <p:spPr bwMode="auto">
              <a:xfrm>
                <a:off x="1699" y="2729"/>
                <a:ext cx="336" cy="26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300"/>
                  </a:spcBef>
                  <a:buClr>
                    <a:srgbClr val="A04DA3"/>
                  </a:buClr>
                  <a:buFont typeface="Georgia" panose="02040502050405020303" pitchFamily="18" charset="0"/>
                  <a:buChar char="•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Georgia" panose="02040502050405020303" pitchFamily="18" charset="0"/>
                  <a:buChar char="▫"/>
                  <a:defRPr sz="2600">
                    <a:solidFill>
                      <a:schemeClr val="accent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accent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"/>
                  <a:defRPr sz="2200">
                    <a:solidFill>
                      <a:schemeClr val="accent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4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B</a:t>
                </a:r>
              </a:p>
            </p:txBody>
          </p:sp>
        </p:grpSp>
        <p:sp>
          <p:nvSpPr>
            <p:cNvPr id="184" name="Text Box 23"/>
            <p:cNvSpPr txBox="1">
              <a:spLocks noChangeArrowheads="1"/>
            </p:cNvSpPr>
            <p:nvPr/>
          </p:nvSpPr>
          <p:spPr bwMode="auto">
            <a:xfrm>
              <a:off x="20629501" y="5154944"/>
              <a:ext cx="635972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0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85" name="Text Box 24"/>
            <p:cNvSpPr txBox="1">
              <a:spLocks noChangeArrowheads="1"/>
            </p:cNvSpPr>
            <p:nvPr/>
          </p:nvSpPr>
          <p:spPr bwMode="auto">
            <a:xfrm>
              <a:off x="21265474" y="4384172"/>
              <a:ext cx="890361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000" b="1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199" name="Text Box 20"/>
            <p:cNvSpPr txBox="1">
              <a:spLocks noChangeArrowheads="1"/>
            </p:cNvSpPr>
            <p:nvPr/>
          </p:nvSpPr>
          <p:spPr bwMode="auto">
            <a:xfrm>
              <a:off x="21197810" y="2624418"/>
              <a:ext cx="635972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0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00" name="Text Box 21"/>
            <p:cNvSpPr txBox="1">
              <a:spLocks noChangeArrowheads="1"/>
            </p:cNvSpPr>
            <p:nvPr/>
          </p:nvSpPr>
          <p:spPr bwMode="auto">
            <a:xfrm>
              <a:off x="20080489" y="4245114"/>
              <a:ext cx="50877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000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201" name="Text Box 22"/>
            <p:cNvSpPr txBox="1">
              <a:spLocks noChangeArrowheads="1"/>
            </p:cNvSpPr>
            <p:nvPr/>
          </p:nvSpPr>
          <p:spPr bwMode="auto">
            <a:xfrm>
              <a:off x="20665645" y="3415274"/>
              <a:ext cx="381583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000" b="1">
                  <a:latin typeface="Arial" panose="020B0604020202020204" pitchFamily="34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728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5" grpId="0"/>
      <p:bldP spid="55" grpId="0"/>
      <p:bldP spid="56" grpId="0"/>
      <p:bldP spid="57" grpId="0"/>
      <p:bldP spid="84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/>
          <p:cNvGrpSpPr/>
          <p:nvPr/>
        </p:nvGrpSpPr>
        <p:grpSpPr>
          <a:xfrm>
            <a:off x="611108" y="1676400"/>
            <a:ext cx="12114292" cy="907192"/>
            <a:chOff x="7459670" y="7543799"/>
            <a:chExt cx="20011305" cy="907311"/>
          </a:xfrm>
        </p:grpSpPr>
        <p:sp>
          <p:nvSpPr>
            <p:cNvPr id="18" name="TextBox 17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GIAO CỦA HAI TẬP HỢP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9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2" name="Round Same Side Corner Rectangle 2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47199" y="5069346"/>
                <a:ext cx="1499747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>
                    <a:sym typeface="Wingdings 2" panose="05020102010507070707" pitchFamily="18" charset="2"/>
                  </a:rPr>
                  <a:t> </a:t>
                </a:r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 hiệu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199" y="5069346"/>
                <a:ext cx="14997474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447" t="-1984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594489" y="3962400"/>
                <a:ext cx="2157238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>
                    <a:sym typeface="Wingdings 2" panose="05020102010507070707" pitchFamily="18" charset="2"/>
                  </a:rPr>
                  <a:t> </a:t>
                </a:r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𝐶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gồm các phần tử vừa thuộc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vừa thuộc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𝐵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 gọi là giao của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𝐵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489" y="3962400"/>
                <a:ext cx="21572388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159" t="-19048" r="-135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594489" y="5807753"/>
                <a:ext cx="22032722" cy="1595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smtClean="0">
                    <a:sym typeface="Wingdings 2" panose="05020102010507070707" pitchFamily="18" charset="2"/>
                  </a:rPr>
                  <a:t> </a:t>
                </a:r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 khái niệm theo dạng phần tử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000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à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d>
                    <m:r>
                      <a:rPr lang="en-US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Cambria Math"/>
                      </a:rPr>
                      <m:t>⇒</m:t>
                    </m:r>
                    <m:r>
                      <a:rPr lang="en-US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Cambria Math"/>
                      </a:rPr>
                      <m:t>∈</m:t>
                    </m:r>
                    <m:r>
                      <a:rPr lang="en-US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en-US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∩</m:t>
                    </m:r>
                    <m:r>
                      <a:rPr lang="en-US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  <m:r>
                      <a:rPr lang="en-US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Cambria Math"/>
                              </a:rPr>
                              <m:t>∈</m:t>
                            </m:r>
                            <m:r>
                              <a:rPr lang="en-US" sz="4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𝐴</m:t>
                            </m:r>
                          </m:e>
                          <m:e>
                            <m:r>
                              <a:rPr lang="en-US" sz="4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Cambria Math"/>
                              </a:rPr>
                              <m:t>∈</m:t>
                            </m:r>
                            <m:r>
                              <a:rPr lang="en-US" sz="4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𝐵</m:t>
                            </m:r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489" y="5807753"/>
                <a:ext cx="22032722" cy="1595180"/>
              </a:xfrm>
              <a:prstGeom prst="rect">
                <a:avLst/>
              </a:prstGeom>
              <a:blipFill rotWithShape="0">
                <a:blip r:embed="rId4"/>
                <a:stretch>
                  <a:fillRect l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1524000" y="2797314"/>
            <a:ext cx="85212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sz="4000" b="1" dirty="0">
                <a:solidFill>
                  <a:srgbClr val="0000FF"/>
                </a:solidFill>
              </a:rPr>
              <a:t>1</a:t>
            </a:r>
            <a:r>
              <a:rPr lang="fr-FR" sz="4000" b="1" smtClean="0">
                <a:solidFill>
                  <a:srgbClr val="0000FF"/>
                </a:solidFill>
              </a:rPr>
              <a:t>. ĐỊNH NGHĨA</a:t>
            </a:r>
            <a:endParaRPr lang="vi-VN" sz="4000" b="1" dirty="0">
              <a:solidFill>
                <a:srgbClr val="0000FF"/>
              </a:solidFill>
            </a:endParaRPr>
          </a:p>
        </p:txBody>
      </p:sp>
      <p:pic>
        <p:nvPicPr>
          <p:cNvPr id="14357" name="Picture 21" descr="Difference Between Union and Interse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8359001"/>
            <a:ext cx="5922733" cy="453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676364" y="7402933"/>
            <a:ext cx="14997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ym typeface="Wingdings 2" panose="05020102010507070707" pitchFamily="18" charset="2"/>
              </a:rPr>
              <a:t> </a:t>
            </a:r>
            <a:r>
              <a:rPr lang="en-US" sz="440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Biểu đồ Ven:</a:t>
            </a:r>
            <a:endParaRPr lang="en-US" sz="4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4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3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/>
          <p:cNvGrpSpPr/>
          <p:nvPr/>
        </p:nvGrpSpPr>
        <p:grpSpPr>
          <a:xfrm>
            <a:off x="554814" y="1491069"/>
            <a:ext cx="12114292" cy="907192"/>
            <a:chOff x="7459670" y="7543799"/>
            <a:chExt cx="20011305" cy="907311"/>
          </a:xfrm>
        </p:grpSpPr>
        <p:sp>
          <p:nvSpPr>
            <p:cNvPr id="18" name="TextBox 17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GIAO CỦA 2 TẬP HỢP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9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2" name="Round Same Side Corner Rectangle 2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1581066" y="2292966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sz="4000" b="1" dirty="0">
                <a:solidFill>
                  <a:srgbClr val="0000FF"/>
                </a:solidFill>
              </a:rPr>
              <a:t>2</a:t>
            </a:r>
            <a:r>
              <a:rPr lang="fr-FR" sz="4000" b="1" smtClean="0">
                <a:solidFill>
                  <a:srgbClr val="0000FF"/>
                </a:solidFill>
              </a:rPr>
              <a:t>. VÍ DỤ</a:t>
            </a:r>
            <a:endParaRPr lang="vi-VN" sz="4000" b="1" dirty="0">
              <a:solidFill>
                <a:srgbClr val="0000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6258" y="3022130"/>
            <a:ext cx="23391942" cy="2540470"/>
            <a:chOff x="992187" y="2564544"/>
            <a:chExt cx="22353091" cy="1890925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1145221" y="2666999"/>
              <a:ext cx="22200057" cy="178847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992187" y="2564544"/>
              <a:ext cx="2996436" cy="1023459"/>
              <a:chOff x="534987" y="1647866"/>
              <a:chExt cx="4025525" cy="1176337"/>
            </a:xfrm>
          </p:grpSpPr>
          <p:sp>
            <p:nvSpPr>
              <p:cNvPr id="1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Pentagon 23"/>
              <p:cNvSpPr/>
              <p:nvPr/>
            </p:nvSpPr>
            <p:spPr bwMode="auto">
              <a:xfrm>
                <a:off x="534987" y="1647866"/>
                <a:ext cx="3521651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5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9" name="Freeform 28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0" name="Freeform 29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26" name="Chevron 25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extBox 13"/>
              <p:cNvSpPr txBox="1">
                <a:spLocks noChangeArrowheads="1"/>
              </p:cNvSpPr>
              <p:nvPr/>
            </p:nvSpPr>
            <p:spPr bwMode="auto">
              <a:xfrm>
                <a:off x="1370768" y="1733497"/>
                <a:ext cx="3189744" cy="579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800" b="1" smtClean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VÍ DỤ </a:t>
                </a:r>
                <a:r>
                  <a:rPr lang="en-US" sz="3800" b="1" dirty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2</a:t>
                </a:r>
                <a:r>
                  <a:rPr lang="en-US" sz="3800" b="1" smtClean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3800" b="1" dirty="0">
                  <a:solidFill>
                    <a:srgbClr val="00FF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571864" y="5809218"/>
            <a:ext cx="23173255" cy="2246552"/>
            <a:chOff x="1176284" y="6901881"/>
            <a:chExt cx="20727299" cy="2858126"/>
          </a:xfrm>
        </p:grpSpPr>
        <p:sp>
          <p:nvSpPr>
            <p:cNvPr id="40" name="Rounded Rectangle 39"/>
            <p:cNvSpPr/>
            <p:nvPr/>
          </p:nvSpPr>
          <p:spPr>
            <a:xfrm>
              <a:off x="1176284" y="6901881"/>
              <a:ext cx="20727299" cy="285812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205494" y="6941416"/>
              <a:ext cx="3493741" cy="932213"/>
              <a:chOff x="1205494" y="6941416"/>
              <a:chExt cx="3493741" cy="93221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057667" y="6941416"/>
                <a:ext cx="2641568" cy="93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Round Diagonal Corner Rectangle 43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5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01447" y="5819283"/>
                <a:ext cx="11307326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b="1" u="sng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>
                  <a:buFontTx/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2;3;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4;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6;12</m:t>
                        </m:r>
                      </m:e>
                    </m:d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;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1;2;3;6;9;18</m:t>
                        </m:r>
                      </m:e>
                    </m: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47" y="5819283"/>
                <a:ext cx="11307326" cy="1446550"/>
              </a:xfrm>
              <a:prstGeom prst="rect">
                <a:avLst/>
              </a:prstGeom>
              <a:blipFill rotWithShape="0">
                <a:blip r:embed="rId2"/>
                <a:stretch>
                  <a:fillRect r="-1240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15871" y="7241587"/>
                <a:ext cx="570778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2;3;6</m:t>
                        </m:r>
                      </m:e>
                    </m: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871" y="7241587"/>
                <a:ext cx="5707781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4269" t="-17460" r="-3415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265357" y="2565382"/>
                <a:ext cx="16390577" cy="2800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b="1" u="sng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𝑛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∈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ℕ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|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𝑛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𝑙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à ướ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𝑐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𝑐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ủ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𝑎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12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𝑛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∈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ℕ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| 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𝑛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𝑙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à ướ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𝑐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𝑐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ủ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𝑎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18</m:t>
                        </m:r>
                      </m:e>
                    </m:d>
                  </m:oMath>
                </a14:m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742950" indent="-742950">
                  <a:buAutoNum type="alphaLcParenR"/>
                </a:pPr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Liệt kê các phần tử của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</m:oMath>
                </a14:m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742950" indent="-742950">
                  <a:buFontTx/>
                  <a:buAutoNum type="alphaLcParenR"/>
                </a:pPr>
                <a:r>
                  <a:rPr lang="en-US" sz="4400">
                    <a:latin typeface="Arial" panose="020B0604020202020204" pitchFamily="34" charset="0"/>
                    <a:cs typeface="Arial" panose="020B0604020202020204" pitchFamily="34" charset="0"/>
                  </a:rPr>
                  <a:t>Liệt kê các phần tử </a:t>
                </a:r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 tập hợp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357" y="2565382"/>
                <a:ext cx="16390577" cy="2800767"/>
              </a:xfrm>
              <a:prstGeom prst="rect">
                <a:avLst/>
              </a:prstGeom>
              <a:blipFill rotWithShape="0">
                <a:blip r:embed="rId4"/>
                <a:stretch>
                  <a:fillRect l="-1525" r="-558" b="-9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543928" y="8214285"/>
            <a:ext cx="23391942" cy="2540470"/>
            <a:chOff x="992187" y="2564544"/>
            <a:chExt cx="22353091" cy="1890925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1145221" y="2666999"/>
              <a:ext cx="22200057" cy="178847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992187" y="2564544"/>
              <a:ext cx="2996436" cy="1023459"/>
              <a:chOff x="534987" y="1647866"/>
              <a:chExt cx="4025525" cy="1176337"/>
            </a:xfrm>
          </p:grpSpPr>
          <p:sp>
            <p:nvSpPr>
              <p:cNvPr id="5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Pentagon 52"/>
              <p:cNvSpPr/>
              <p:nvPr/>
            </p:nvSpPr>
            <p:spPr bwMode="auto">
              <a:xfrm>
                <a:off x="534987" y="1647866"/>
                <a:ext cx="3521651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7" name="Freeform 5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8" name="Freeform 5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9" name="Freeform 5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0" name="Rectangle 5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1" name="Rectangle 6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2" name="Rectangle 6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3" name="Rectangle 6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55" name="Chevron 5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13"/>
              <p:cNvSpPr txBox="1">
                <a:spLocks noChangeArrowheads="1"/>
              </p:cNvSpPr>
              <p:nvPr/>
            </p:nvSpPr>
            <p:spPr bwMode="auto">
              <a:xfrm>
                <a:off x="1370768" y="1733497"/>
                <a:ext cx="3189744" cy="579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800" b="1" smtClean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VÍ DỤ </a:t>
                </a:r>
                <a:r>
                  <a:rPr lang="en-US" sz="3800" b="1" dirty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3</a:t>
                </a:r>
                <a:r>
                  <a:rPr lang="en-US" sz="3800" b="1" smtClean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3800" b="1" dirty="0">
                  <a:solidFill>
                    <a:srgbClr val="00FF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664293" y="10967314"/>
            <a:ext cx="23173255" cy="2520720"/>
            <a:chOff x="1176284" y="6901881"/>
            <a:chExt cx="20727299" cy="2858126"/>
          </a:xfrm>
        </p:grpSpPr>
        <p:sp>
          <p:nvSpPr>
            <p:cNvPr id="65" name="Rounded Rectangle 64"/>
            <p:cNvSpPr/>
            <p:nvPr/>
          </p:nvSpPr>
          <p:spPr>
            <a:xfrm>
              <a:off x="1176284" y="6901881"/>
              <a:ext cx="20727299" cy="285812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205494" y="6941416"/>
              <a:ext cx="3493741" cy="932213"/>
              <a:chOff x="1205494" y="6941416"/>
              <a:chExt cx="3493741" cy="932213"/>
            </a:xfrm>
          </p:grpSpPr>
          <p:sp>
            <p:nvSpPr>
              <p:cNvPr id="6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057667" y="6941416"/>
                <a:ext cx="2641568" cy="93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6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969989" y="11157464"/>
                <a:ext cx="8482707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b="1" u="sng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>
                  <a:buFontTx/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e>
                    </m:d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−1;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989" y="11157464"/>
                <a:ext cx="8482707" cy="1446550"/>
              </a:xfrm>
              <a:prstGeom prst="rect">
                <a:avLst/>
              </a:prstGeom>
              <a:blipFill rotWithShape="0">
                <a:blip r:embed="rId5"/>
                <a:stretch>
                  <a:fillRect r="-2011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999333" y="12641062"/>
                <a:ext cx="49945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333" y="12641062"/>
                <a:ext cx="4994572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5006" t="-17460" r="-4029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327059" y="7824362"/>
                <a:ext cx="17818083" cy="2800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b="1" u="sng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∈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ℤ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| </m:t>
                        </m:r>
                        <m:d>
                          <m:dPr>
                            <m:ctrlPr>
                              <a:rPr lang="en-US" sz="4400" b="0" i="1" smtClean="0">
                                <a:latin typeface="Cambria Math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𝑥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sz="4400" b="0" i="1" smtClean="0">
                                <a:latin typeface="Cambria Math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𝑥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dirty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|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∈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ℕ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, −1&lt;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&lt;4</m:t>
                        </m:r>
                      </m:e>
                    </m:d>
                  </m:oMath>
                </a14:m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742950" indent="-742950">
                  <a:buAutoNum type="alphaLcParenR"/>
                </a:pPr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Liệt kê các phần tử của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742950" indent="-742950">
                  <a:buFontTx/>
                  <a:buAutoNum type="alphaLcParenR"/>
                </a:pPr>
                <a:r>
                  <a:rPr lang="en-US" sz="4400">
                    <a:latin typeface="Arial" panose="020B0604020202020204" pitchFamily="34" charset="0"/>
                    <a:cs typeface="Arial" panose="020B0604020202020204" pitchFamily="34" charset="0"/>
                  </a:rPr>
                  <a:t>Liệt kê các phần tử </a:t>
                </a:r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 tập hợp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059" y="7824362"/>
                <a:ext cx="17818083" cy="2800767"/>
              </a:xfrm>
              <a:prstGeom prst="rect">
                <a:avLst/>
              </a:prstGeom>
              <a:blipFill rotWithShape="0">
                <a:blip r:embed="rId7"/>
                <a:stretch>
                  <a:fillRect l="-1403" r="-411" b="-9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563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6" grpId="0"/>
      <p:bldP spid="47" grpId="0"/>
      <p:bldP spid="48" grpId="0"/>
      <p:bldP spid="71" grpId="0"/>
      <p:bldP spid="72" grpId="0"/>
      <p:bldP spid="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/>
          <p:cNvGrpSpPr/>
          <p:nvPr/>
        </p:nvGrpSpPr>
        <p:grpSpPr>
          <a:xfrm>
            <a:off x="604101" y="1645190"/>
            <a:ext cx="12114292" cy="907192"/>
            <a:chOff x="7459670" y="7543799"/>
            <a:chExt cx="20011305" cy="907311"/>
          </a:xfrm>
        </p:grpSpPr>
        <p:sp>
          <p:nvSpPr>
            <p:cNvPr id="18" name="TextBox 17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 CỦA HAI TẬP HỢP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9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2" name="Round Same Side Corner Rectangle 2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  <a:endParaRPr lang="en-US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47199" y="5069346"/>
                <a:ext cx="1499747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>
                    <a:sym typeface="Wingdings 2" panose="05020102010507070707" pitchFamily="18" charset="2"/>
                  </a:rPr>
                  <a:t> </a:t>
                </a:r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 hiệu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199" y="5069346"/>
                <a:ext cx="14997474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447" t="-1984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594489" y="3962400"/>
                <a:ext cx="2157238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smtClean="0">
                    <a:sym typeface="Wingdings 2" panose="05020102010507070707" pitchFamily="18" charset="2"/>
                  </a:rPr>
                  <a:t> </a:t>
                </a:r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𝐶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gồm các phần </a:t>
                </a:r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 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hoặc thuộc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𝐵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 gọi là </a:t>
                </a:r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 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𝐵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489" y="3962400"/>
                <a:ext cx="21572388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159" t="-1904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76364" y="5878207"/>
                <a:ext cx="22032722" cy="159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smtClean="0">
                    <a:sym typeface="Wingdings 2" panose="05020102010507070707" pitchFamily="18" charset="2"/>
                  </a:rPr>
                  <a:t> </a:t>
                </a:r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 khái niệm theo dạng phần tử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000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h𝑜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ặ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d>
                    <m:r>
                      <a:rPr lang="en-US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Cambria Math"/>
                      </a:rPr>
                      <m:t>⇒</m:t>
                    </m:r>
                    <m:r>
                      <a:rPr lang="en-US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Cambria Math"/>
                      </a:rPr>
                      <m:t>∈</m:t>
                    </m:r>
                    <m:r>
                      <a:rPr lang="en-US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en-US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Cambria Math"/>
                      </a:rPr>
                      <m:t>∪</m:t>
                    </m:r>
                    <m:r>
                      <a:rPr lang="en-US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  <m:r>
                      <a:rPr lang="en-US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Cambria Math"/>
                              </a:rPr>
                              <m:t>∈</m:t>
                            </m:r>
                            <m:r>
                              <a:rPr lang="en-US" sz="4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𝐴</m:t>
                            </m:r>
                          </m:e>
                          <m:e>
                            <m:r>
                              <a:rPr lang="en-US" sz="4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Cambria Math"/>
                              </a:rPr>
                              <m:t>∈</m:t>
                            </m:r>
                            <m:r>
                              <a:rPr lang="en-US" sz="4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𝐵</m:t>
                            </m:r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64" y="5878207"/>
                <a:ext cx="22032722" cy="1591654"/>
              </a:xfrm>
              <a:prstGeom prst="rect">
                <a:avLst/>
              </a:prstGeom>
              <a:blipFill rotWithShape="0">
                <a:blip r:embed="rId4"/>
                <a:stretch>
                  <a:fillRect l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1524000" y="2797314"/>
            <a:ext cx="85212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sz="4000" b="1" dirty="0">
                <a:solidFill>
                  <a:srgbClr val="0000FF"/>
                </a:solidFill>
              </a:rPr>
              <a:t>1</a:t>
            </a:r>
            <a:r>
              <a:rPr lang="fr-FR" sz="4000" b="1" smtClean="0">
                <a:solidFill>
                  <a:srgbClr val="0000FF"/>
                </a:solidFill>
              </a:rPr>
              <a:t>. ĐỊNH NGHĨA</a:t>
            </a:r>
            <a:endParaRPr lang="vi-VN" sz="4000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76364" y="7402933"/>
            <a:ext cx="14997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ym typeface="Wingdings 2" panose="05020102010507070707" pitchFamily="18" charset="2"/>
              </a:rPr>
              <a:t> </a:t>
            </a:r>
            <a:r>
              <a:rPr lang="en-US" sz="440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Biểu đồ Ven:</a:t>
            </a:r>
            <a:endParaRPr lang="en-US" sz="4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945936" y="8049186"/>
            <a:ext cx="6642100" cy="5013963"/>
            <a:chOff x="8945936" y="8049186"/>
            <a:chExt cx="6642100" cy="5013963"/>
          </a:xfrm>
        </p:grpSpPr>
        <p:pic>
          <p:nvPicPr>
            <p:cNvPr id="18436" name="Picture 4" descr="Intersection And Union Of Two Sets A And B - Union Clipart (2000x1531), Png Downloa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5936" y="8049186"/>
              <a:ext cx="6642100" cy="5013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 flipH="1">
              <a:off x="9264332" y="8543214"/>
              <a:ext cx="870130" cy="29988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9699397" y="8181188"/>
              <a:ext cx="1210234" cy="39448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0186244" y="8058000"/>
              <a:ext cx="1387617" cy="4564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0748905" y="8181188"/>
              <a:ext cx="1437259" cy="47274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11365924" y="10905414"/>
              <a:ext cx="660841" cy="21066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2043724" y="10905414"/>
              <a:ext cx="674669" cy="20849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12686265" y="8275439"/>
              <a:ext cx="1565964" cy="47148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3477065" y="8695106"/>
              <a:ext cx="1312715" cy="42706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14516921" y="9537368"/>
              <a:ext cx="914044" cy="30848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12199370" y="8078050"/>
              <a:ext cx="679163" cy="21650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12959624" y="8118139"/>
              <a:ext cx="674669" cy="20849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268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3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/>
          <p:cNvGrpSpPr/>
          <p:nvPr/>
        </p:nvGrpSpPr>
        <p:grpSpPr>
          <a:xfrm>
            <a:off x="554814" y="1491069"/>
            <a:ext cx="12114292" cy="907192"/>
            <a:chOff x="7459670" y="7543799"/>
            <a:chExt cx="20011305" cy="907311"/>
          </a:xfrm>
        </p:grpSpPr>
        <p:sp>
          <p:nvSpPr>
            <p:cNvPr id="18" name="TextBox 17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 CỦA HAI TẬP HỢP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9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2" name="Round Same Side Corner Rectangle 2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  <a:endParaRPr lang="en-US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1581066" y="2292966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sz="4000" b="1" dirty="0">
                <a:solidFill>
                  <a:srgbClr val="0000FF"/>
                </a:solidFill>
              </a:rPr>
              <a:t>2</a:t>
            </a:r>
            <a:r>
              <a:rPr lang="fr-FR" sz="4000" b="1" smtClean="0">
                <a:solidFill>
                  <a:srgbClr val="0000FF"/>
                </a:solidFill>
              </a:rPr>
              <a:t>. VÍ DỤ</a:t>
            </a:r>
            <a:endParaRPr lang="vi-VN" sz="4000" b="1" dirty="0">
              <a:solidFill>
                <a:srgbClr val="0000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6258" y="3022130"/>
            <a:ext cx="23391942" cy="3424228"/>
            <a:chOff x="992187" y="2564544"/>
            <a:chExt cx="22353091" cy="2548725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1145221" y="2666998"/>
              <a:ext cx="22200057" cy="24462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992187" y="2564544"/>
              <a:ext cx="2996436" cy="1023459"/>
              <a:chOff x="534987" y="1647866"/>
              <a:chExt cx="4025525" cy="1176337"/>
            </a:xfrm>
          </p:grpSpPr>
          <p:sp>
            <p:nvSpPr>
              <p:cNvPr id="1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Pentagon 23"/>
              <p:cNvSpPr/>
              <p:nvPr/>
            </p:nvSpPr>
            <p:spPr bwMode="auto">
              <a:xfrm>
                <a:off x="534987" y="1647866"/>
                <a:ext cx="3521651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5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9" name="Freeform 28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0" name="Freeform 29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26" name="Chevron 25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extBox 13"/>
              <p:cNvSpPr txBox="1">
                <a:spLocks noChangeArrowheads="1"/>
              </p:cNvSpPr>
              <p:nvPr/>
            </p:nvSpPr>
            <p:spPr bwMode="auto">
              <a:xfrm>
                <a:off x="1370768" y="1733497"/>
                <a:ext cx="3189744" cy="579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800" b="1" smtClean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VÍ DỤ </a:t>
                </a:r>
                <a:r>
                  <a:rPr lang="en-US" sz="3800" b="1" dirty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4</a:t>
                </a:r>
                <a:r>
                  <a:rPr lang="en-US" sz="3800" b="1" smtClean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3800" b="1" dirty="0">
                  <a:solidFill>
                    <a:srgbClr val="00FF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559113" y="6781800"/>
            <a:ext cx="23173255" cy="1266357"/>
            <a:chOff x="1176284" y="6901879"/>
            <a:chExt cx="20727299" cy="1611094"/>
          </a:xfrm>
        </p:grpSpPr>
        <p:sp>
          <p:nvSpPr>
            <p:cNvPr id="40" name="Rounded Rectangle 39"/>
            <p:cNvSpPr/>
            <p:nvPr/>
          </p:nvSpPr>
          <p:spPr>
            <a:xfrm>
              <a:off x="1176284" y="6901879"/>
              <a:ext cx="20727299" cy="161109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205494" y="6941416"/>
              <a:ext cx="3493741" cy="932213"/>
              <a:chOff x="1205494" y="6941416"/>
              <a:chExt cx="3493741" cy="93221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057667" y="6941416"/>
                <a:ext cx="2641568" cy="93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Round Diagonal Corner Rectangle 43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5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424353" y="7027904"/>
                <a:ext cx="1828410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Minh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Nam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Lan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ồ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Nguy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ệ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ườ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ũ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Tuy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ê</m:t>
                        </m:r>
                      </m:e>
                    </m: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353" y="7027904"/>
                <a:ext cx="18284108" cy="769441"/>
              </a:xfrm>
              <a:prstGeom prst="rect">
                <a:avLst/>
              </a:prstGeom>
              <a:blipFill rotWithShape="0">
                <a:blip r:embed="rId2"/>
                <a:stretch>
                  <a:fillRect t="-16667" r="-400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25443" y="3414244"/>
                <a:ext cx="23273744" cy="2800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u="sng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vi-VN" sz="44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b="0" i="1">
                        <a:latin typeface="Cambria Math"/>
                      </a:rPr>
                      <m:t>A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={ Minh, Nam, Lan, Hồng, Nguyệt};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b="0" i="1">
                        <a:latin typeface="Cambria Math"/>
                      </a:rPr>
                      <m:t>B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={Cường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Lan, Dũng, Hồng, Tuyết, Lê</a:t>
                </a:r>
                <a:r>
                  <a:rPr lang="vi-VN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}</a:t>
                </a:r>
                <a:r>
                  <a:rPr lang="en-US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44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(các </a:t>
                </a:r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học sinh trong lớp không trùng tên nhau</a:t>
                </a:r>
                <a:r>
                  <a:rPr lang="vi-VN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:r>
                  <a:rPr lang="en-US" sz="44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vi-VN" sz="44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𝐶</m:t>
                    </m:r>
                  </m:oMath>
                </a14:m>
                <a:r>
                  <a:rPr lang="vi-VN" sz="44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tập hợp đội tuyển thi học sinh </a:t>
                </a:r>
                <a:r>
                  <a:rPr lang="vi-VN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giỏi </a:t>
                </a:r>
                <a:endParaRPr lang="en-US" sz="440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44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 </a:t>
                </a:r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lớp gồm các học sinh giỏi toán hoặc gi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ỏ</a:t>
                </a:r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 văn. Hãy xác định tập </a:t>
                </a:r>
                <a:r>
                  <a:rPr lang="vi-VN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𝐶</m:t>
                    </m:r>
                  </m:oMath>
                </a14:m>
                <a:r>
                  <a:rPr lang="vi-VN" sz="44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43" y="3414244"/>
                <a:ext cx="23273744" cy="2800767"/>
              </a:xfrm>
              <a:prstGeom prst="rect">
                <a:avLst/>
              </a:prstGeom>
              <a:blipFill rotWithShape="0">
                <a:blip r:embed="rId3"/>
                <a:stretch>
                  <a:fillRect l="-1048" b="-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543928" y="8544319"/>
            <a:ext cx="23391942" cy="1971281"/>
            <a:chOff x="992187" y="2564544"/>
            <a:chExt cx="22353091" cy="1467266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1145221" y="2666999"/>
              <a:ext cx="22200057" cy="136481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992187" y="2564544"/>
              <a:ext cx="2996436" cy="1023459"/>
              <a:chOff x="534987" y="1647866"/>
              <a:chExt cx="4025525" cy="1176337"/>
            </a:xfrm>
          </p:grpSpPr>
          <p:sp>
            <p:nvSpPr>
              <p:cNvPr id="5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Pentagon 52"/>
              <p:cNvSpPr/>
              <p:nvPr/>
            </p:nvSpPr>
            <p:spPr bwMode="auto">
              <a:xfrm>
                <a:off x="534987" y="1647866"/>
                <a:ext cx="3521651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7" name="Freeform 5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8" name="Freeform 5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9" name="Freeform 5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0" name="Rectangle 5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1" name="Rectangle 6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2" name="Rectangle 6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3" name="Rectangle 6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55" name="Chevron 5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13"/>
              <p:cNvSpPr txBox="1">
                <a:spLocks noChangeArrowheads="1"/>
              </p:cNvSpPr>
              <p:nvPr/>
            </p:nvSpPr>
            <p:spPr bwMode="auto">
              <a:xfrm>
                <a:off x="1370768" y="1733497"/>
                <a:ext cx="3189744" cy="579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800" b="1" smtClean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VÍ DỤ </a:t>
                </a:r>
                <a:r>
                  <a:rPr lang="en-US" sz="3800" b="1" dirty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5</a:t>
                </a:r>
                <a:r>
                  <a:rPr lang="en-US" sz="3800" b="1" smtClean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3800" b="1" dirty="0">
                  <a:solidFill>
                    <a:srgbClr val="00FF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715815" y="10845385"/>
            <a:ext cx="23173255" cy="2261015"/>
            <a:chOff x="1176284" y="6901881"/>
            <a:chExt cx="20727299" cy="2858126"/>
          </a:xfrm>
        </p:grpSpPr>
        <p:sp>
          <p:nvSpPr>
            <p:cNvPr id="65" name="Rounded Rectangle 64"/>
            <p:cNvSpPr/>
            <p:nvPr/>
          </p:nvSpPr>
          <p:spPr>
            <a:xfrm>
              <a:off x="1176284" y="6901881"/>
              <a:ext cx="20727299" cy="285812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205494" y="6941416"/>
              <a:ext cx="3493741" cy="932213"/>
              <a:chOff x="1205494" y="6941416"/>
              <a:chExt cx="3493741" cy="932213"/>
            </a:xfrm>
          </p:grpSpPr>
          <p:sp>
            <p:nvSpPr>
              <p:cNvPr id="6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057667" y="6941416"/>
                <a:ext cx="2641568" cy="93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6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792594" y="10984577"/>
                <a:ext cx="962181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smtClean="0"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1;3;5;7;9;11</m:t>
                        </m:r>
                      </m:e>
                    </m: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594" y="10984577"/>
                <a:ext cx="9621811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2533" t="-19048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382014" y="11933971"/>
                <a:ext cx="807227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3;5;7;8;9;11</m:t>
                        </m:r>
                      </m:e>
                    </m: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014" y="11933971"/>
                <a:ext cx="8072274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3097" t="-17460" r="-2115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327059" y="8154397"/>
                <a:ext cx="13572370" cy="2123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b="1" u="sng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1;3;5;8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dirty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|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𝑙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à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𝑐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á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𝑐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ố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𝑙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ẻ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𝑛h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ỏ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h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ơ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𝑛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13</m:t>
                        </m:r>
                      </m:e>
                    </m:d>
                  </m:oMath>
                </a14:m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Tìm tập hợp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059" y="8154397"/>
                <a:ext cx="13572370" cy="2123658"/>
              </a:xfrm>
              <a:prstGeom prst="rect">
                <a:avLst/>
              </a:prstGeom>
              <a:blipFill rotWithShape="0">
                <a:blip r:embed="rId6"/>
                <a:stretch>
                  <a:fillRect l="-1842" r="-854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258248" y="2578232"/>
                <a:ext cx="17740690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u="sng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𝐵</m:t>
                    </m:r>
                  </m:oMath>
                </a14:m>
                <a:r>
                  <a:rPr lang="vi-VN" sz="44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tập hợp các học sinh giỏi Toán giỏi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Văn của lớp 10E</a:t>
                </a:r>
                <a:r>
                  <a:rPr lang="vi-VN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248" y="2578232"/>
                <a:ext cx="17740690" cy="1446550"/>
              </a:xfrm>
              <a:prstGeom prst="rect">
                <a:avLst/>
              </a:prstGeom>
              <a:blipFill rotWithShape="0">
                <a:blip r:embed="rId7"/>
                <a:stretch>
                  <a:fillRect l="-1374" r="-412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48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7" grpId="0"/>
      <p:bldP spid="48" grpId="0"/>
      <p:bldP spid="71" grpId="0"/>
      <p:bldP spid="72" grpId="0"/>
      <p:bldP spid="73" grpId="0"/>
      <p:bldP spid="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1123479" y="3719346"/>
            <a:ext cx="2287721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419600"/>
            <a:ext cx="18288000" cy="14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6000" b="1" dirty="0">
                <a:solidFill>
                  <a:srgbClr val="0000FF"/>
                </a:solidFill>
                <a:latin typeface="Times New Roman" pitchFamily="18" charset="0"/>
              </a:rPr>
              <a:t>CH</a:t>
            </a:r>
            <a:r>
              <a:rPr lang="vi-VN" altLang="en-US" sz="6000" b="1" dirty="0">
                <a:solidFill>
                  <a:srgbClr val="0000FF"/>
                </a:solidFill>
                <a:latin typeface="Times New Roman" pitchFamily="18" charset="0"/>
              </a:rPr>
              <a:t>ƯƠ</a:t>
            </a:r>
            <a:r>
              <a:rPr lang="en-US" altLang="en-US" sz="6000" b="1" dirty="0">
                <a:solidFill>
                  <a:srgbClr val="0000FF"/>
                </a:solidFill>
                <a:latin typeface="Times New Roman" pitchFamily="18" charset="0"/>
              </a:rPr>
              <a:t>NG I:  MỆNH </a:t>
            </a:r>
            <a:r>
              <a:rPr lang="vi-VN" altLang="en-US" sz="6000" b="1" dirty="0">
                <a:solidFill>
                  <a:srgbClr val="0000FF"/>
                </a:solidFill>
                <a:latin typeface="Times New Roman" pitchFamily="18" charset="0"/>
              </a:rPr>
              <a:t>Đ</a:t>
            </a:r>
            <a:r>
              <a:rPr lang="en-US" altLang="en-US" sz="6000" b="1" dirty="0">
                <a:solidFill>
                  <a:srgbClr val="0000FF"/>
                </a:solidFill>
                <a:latin typeface="Times New Roman" pitchFamily="18" charset="0"/>
              </a:rPr>
              <a:t>Ề – TẬP HỢP</a:t>
            </a:r>
            <a:endParaRPr lang="en-US" sz="6000" b="1" dirty="0">
              <a:solidFill>
                <a:srgbClr val="776249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486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8250757"/>
            <a:ext cx="6191853" cy="907189"/>
            <a:chOff x="7483861" y="7543801"/>
            <a:chExt cx="6164484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4655158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 HỢP CON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06879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231707" y="7183957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TẬP HỢP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273219" cy="872846"/>
              <a:chOff x="7459669" y="7543800"/>
              <a:chExt cx="1273219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6" y="7640053"/>
                <a:ext cx="1263702" cy="776593"/>
                <a:chOff x="7469186" y="7640053"/>
                <a:chExt cx="1263702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35277" y="7419035"/>
                  <a:ext cx="731520" cy="1263702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8691508" y="5878806"/>
            <a:ext cx="7529925" cy="11079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altLang="en-US" sz="6600" b="1" dirty="0" smtClean="0">
                <a:solidFill>
                  <a:srgbClr val="0000FF"/>
                </a:solidFill>
                <a:latin typeface="Times New Roman" pitchFamily="18" charset="0"/>
              </a:rPr>
              <a:t>PHẦN A: </a:t>
            </a:r>
            <a:r>
              <a:rPr lang="en-US" altLang="en-US" sz="6600" b="1" dirty="0">
                <a:solidFill>
                  <a:srgbClr val="0000FF"/>
                </a:solidFill>
                <a:latin typeface="Times New Roman" pitchFamily="18" charset="0"/>
              </a:rPr>
              <a:t>TẬP </a:t>
            </a:r>
            <a:r>
              <a:rPr lang="en-US" altLang="en-US" sz="6600" b="1" dirty="0" smtClean="0">
                <a:solidFill>
                  <a:srgbClr val="0000FF"/>
                </a:solidFill>
                <a:latin typeface="Times New Roman" pitchFamily="18" charset="0"/>
              </a:rPr>
              <a:t>HỢP</a:t>
            </a:r>
            <a:endParaRPr lang="en-US" sz="6599" b="1" dirty="0">
              <a:solidFill>
                <a:srgbClr val="0000FF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276600" y="6858000"/>
            <a:ext cx="19013083" cy="6100520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376082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grpSp>
        <p:nvGrpSpPr>
          <p:cNvPr id="45" name="Group 26"/>
          <p:cNvGrpSpPr/>
          <p:nvPr/>
        </p:nvGrpSpPr>
        <p:grpSpPr>
          <a:xfrm>
            <a:off x="4267194" y="9324769"/>
            <a:ext cx="10305160" cy="930526"/>
            <a:chOff x="7483861" y="7543801"/>
            <a:chExt cx="5671256" cy="930648"/>
          </a:xfrm>
        </p:grpSpPr>
        <p:sp>
          <p:nvSpPr>
            <p:cNvPr id="47" name="TextBox 46"/>
            <p:cNvSpPr txBox="1"/>
            <p:nvPr/>
          </p:nvSpPr>
          <p:spPr>
            <a:xfrm>
              <a:off x="8322569" y="7643343"/>
              <a:ext cx="4832548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TẬP HỢP BẰNG NHAU</a:t>
              </a:r>
            </a:p>
          </p:txBody>
        </p:sp>
        <p:grpSp>
          <p:nvGrpSpPr>
            <p:cNvPr id="50" name="Group 27"/>
            <p:cNvGrpSpPr/>
            <p:nvPr/>
          </p:nvGrpSpPr>
          <p:grpSpPr>
            <a:xfrm>
              <a:off x="7483861" y="7543801"/>
              <a:ext cx="691697" cy="872846"/>
              <a:chOff x="7483860" y="7543801"/>
              <a:chExt cx="691697" cy="872846"/>
            </a:xfrm>
          </p:grpSpPr>
          <p:sp>
            <p:nvSpPr>
              <p:cNvPr id="51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29"/>
              <p:cNvGrpSpPr/>
              <p:nvPr/>
            </p:nvGrpSpPr>
            <p:grpSpPr>
              <a:xfrm>
                <a:off x="7493379" y="7646472"/>
                <a:ext cx="682178" cy="770175"/>
                <a:chOff x="7493379" y="7646472"/>
                <a:chExt cx="682178" cy="770175"/>
              </a:xfrm>
            </p:grpSpPr>
            <p:sp>
              <p:nvSpPr>
                <p:cNvPr id="64" name="Round Same Side Corner Rectangle 63"/>
                <p:cNvSpPr/>
                <p:nvPr/>
              </p:nvSpPr>
              <p:spPr>
                <a:xfrm rot="5400000">
                  <a:off x="7468708" y="7709798"/>
                  <a:ext cx="731520" cy="682178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7497838" y="7646472"/>
                  <a:ext cx="649762" cy="754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66" name="Group 65"/>
          <p:cNvGrpSpPr/>
          <p:nvPr/>
        </p:nvGrpSpPr>
        <p:grpSpPr>
          <a:xfrm>
            <a:off x="16459200" y="7564957"/>
            <a:ext cx="4754513" cy="3635318"/>
            <a:chOff x="364826" y="3778415"/>
            <a:chExt cx="3101057" cy="2364762"/>
          </a:xfrm>
        </p:grpSpPr>
        <p:sp>
          <p:nvSpPr>
            <p:cNvPr id="67" name="Oval 66"/>
            <p:cNvSpPr/>
            <p:nvPr/>
          </p:nvSpPr>
          <p:spPr>
            <a:xfrm rot="3088195">
              <a:off x="762302" y="3439596"/>
              <a:ext cx="2306105" cy="3101057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2564617">
              <a:off x="756413" y="3778415"/>
              <a:ext cx="1679335" cy="23149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rot="2567403">
              <a:off x="801641" y="4168009"/>
              <a:ext cx="1228960" cy="14794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2117658">
              <a:off x="853220" y="4328042"/>
              <a:ext cx="761431" cy="1052106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1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6071478"/>
                </p:ext>
              </p:extLst>
            </p:nvPr>
          </p:nvGraphicFramePr>
          <p:xfrm>
            <a:off x="1013689" y="4666585"/>
            <a:ext cx="3302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Equation" r:id="rId6" imgW="330120" imgH="342720" progId="Equation.DSMT4">
                    <p:embed/>
                  </p:oleObj>
                </mc:Choice>
                <mc:Fallback>
                  <p:oleObj name="Equation" r:id="rId6" imgW="330120" imgH="342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13689" y="4666585"/>
                          <a:ext cx="3302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2055368"/>
                </p:ext>
              </p:extLst>
            </p:nvPr>
          </p:nvGraphicFramePr>
          <p:xfrm>
            <a:off x="1682308" y="4742656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Equation" r:id="rId8" imgW="304560" imgH="330120" progId="Equation.DSMT4">
                    <p:embed/>
                  </p:oleObj>
                </mc:Choice>
                <mc:Fallback>
                  <p:oleObj name="Equation" r:id="rId8" imgW="30456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682308" y="4742656"/>
                          <a:ext cx="3048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2582556"/>
                </p:ext>
              </p:extLst>
            </p:nvPr>
          </p:nvGraphicFramePr>
          <p:xfrm>
            <a:off x="2090177" y="4348475"/>
            <a:ext cx="3429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Equation" r:id="rId10" imgW="342720" imgH="406080" progId="Equation.DSMT4">
                    <p:embed/>
                  </p:oleObj>
                </mc:Choice>
                <mc:Fallback>
                  <p:oleObj name="Equation" r:id="rId10" imgW="342720" imgH="406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090177" y="4348475"/>
                          <a:ext cx="3429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8039721"/>
                </p:ext>
              </p:extLst>
            </p:nvPr>
          </p:nvGraphicFramePr>
          <p:xfrm>
            <a:off x="2670266" y="4605689"/>
            <a:ext cx="3302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Equation" r:id="rId12" imgW="330120" imgH="330120" progId="Equation.DSMT4">
                    <p:embed/>
                  </p:oleObj>
                </mc:Choice>
                <mc:Fallback>
                  <p:oleObj name="Equation" r:id="rId12" imgW="33012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670266" y="4605689"/>
                          <a:ext cx="3302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8" name="Group 26"/>
          <p:cNvGrpSpPr/>
          <p:nvPr/>
        </p:nvGrpSpPr>
        <p:grpSpPr>
          <a:xfrm>
            <a:off x="4267200" y="10423274"/>
            <a:ext cx="5731598" cy="930526"/>
            <a:chOff x="7483861" y="7543801"/>
            <a:chExt cx="3154280" cy="930648"/>
          </a:xfrm>
        </p:grpSpPr>
        <p:sp>
          <p:nvSpPr>
            <p:cNvPr id="84" name="TextBox 83"/>
            <p:cNvSpPr txBox="1"/>
            <p:nvPr/>
          </p:nvSpPr>
          <p:spPr>
            <a:xfrm>
              <a:off x="8322570" y="7643343"/>
              <a:ext cx="2315571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  <p:grpSp>
          <p:nvGrpSpPr>
            <p:cNvPr id="85" name="Group 27"/>
            <p:cNvGrpSpPr/>
            <p:nvPr/>
          </p:nvGrpSpPr>
          <p:grpSpPr>
            <a:xfrm>
              <a:off x="7483861" y="7543801"/>
              <a:ext cx="691697" cy="872846"/>
              <a:chOff x="7483860" y="7543801"/>
              <a:chExt cx="691697" cy="872846"/>
            </a:xfrm>
          </p:grpSpPr>
          <p:sp>
            <p:nvSpPr>
              <p:cNvPr id="8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29"/>
              <p:cNvGrpSpPr/>
              <p:nvPr/>
            </p:nvGrpSpPr>
            <p:grpSpPr>
              <a:xfrm>
                <a:off x="7493379" y="7646472"/>
                <a:ext cx="682178" cy="770175"/>
                <a:chOff x="7493379" y="7646472"/>
                <a:chExt cx="682178" cy="770175"/>
              </a:xfrm>
            </p:grpSpPr>
            <p:sp>
              <p:nvSpPr>
                <p:cNvPr id="88" name="Round Same Side Corner Rectangle 87"/>
                <p:cNvSpPr/>
                <p:nvPr/>
              </p:nvSpPr>
              <p:spPr>
                <a:xfrm rot="5400000">
                  <a:off x="7468708" y="7709798"/>
                  <a:ext cx="731520" cy="682178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7497838" y="7646472"/>
                  <a:ext cx="649762" cy="754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1333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/>
          <p:cNvGrpSpPr/>
          <p:nvPr/>
        </p:nvGrpSpPr>
        <p:grpSpPr>
          <a:xfrm>
            <a:off x="545533" y="1676400"/>
            <a:ext cx="13932467" cy="1645855"/>
            <a:chOff x="7351348" y="7543799"/>
            <a:chExt cx="20119627" cy="1646071"/>
          </a:xfrm>
        </p:grpSpPr>
        <p:sp>
          <p:nvSpPr>
            <p:cNvPr id="18" name="TextBox 17"/>
            <p:cNvSpPr txBox="1"/>
            <p:nvPr/>
          </p:nvSpPr>
          <p:spPr>
            <a:xfrm>
              <a:off x="8993185" y="7620004"/>
              <a:ext cx="18477790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 VÀ PHẦN BÙ CỦA HAI TẬP HỢP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9" name="Group 27"/>
            <p:cNvGrpSpPr/>
            <p:nvPr/>
          </p:nvGrpSpPr>
          <p:grpSpPr>
            <a:xfrm>
              <a:off x="7351348" y="7543799"/>
              <a:ext cx="1623731" cy="872846"/>
              <a:chOff x="7351347" y="7543800"/>
              <a:chExt cx="1623731" cy="872846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9"/>
              <p:cNvGrpSpPr/>
              <p:nvPr/>
            </p:nvGrpSpPr>
            <p:grpSpPr>
              <a:xfrm>
                <a:off x="7351347" y="7640053"/>
                <a:ext cx="1623731" cy="776593"/>
                <a:chOff x="7351347" y="7640053"/>
                <a:chExt cx="1623731" cy="776593"/>
              </a:xfrm>
            </p:grpSpPr>
            <p:sp>
              <p:nvSpPr>
                <p:cNvPr id="22" name="Round Same Side Corner Rectangle 2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351347" y="7640053"/>
                  <a:ext cx="1623731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  <a:endParaRPr lang="en-US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502229" y="5423032"/>
                <a:ext cx="1499747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>
                    <a:sym typeface="Wingdings 2" panose="05020102010507070707" pitchFamily="18" charset="2"/>
                  </a:rPr>
                  <a:t> </a:t>
                </a:r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 hiệu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\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229" y="5423032"/>
                <a:ext cx="14997474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447" t="-1984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676364" y="3992000"/>
                <a:ext cx="2157238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smtClean="0">
                    <a:sym typeface="Wingdings 2" panose="05020102010507070707" pitchFamily="18" charset="2"/>
                  </a:rPr>
                  <a:t> </a:t>
                </a:r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𝐶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gồm các phần tử </a:t>
                </a:r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nhưng không thuộc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𝐵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 gọi là </a:t>
                </a:r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 của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𝐵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64" y="3992000"/>
                <a:ext cx="21572388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1159" t="-10549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598714" y="5925350"/>
                <a:ext cx="22032722" cy="1595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smtClean="0">
                    <a:sym typeface="Wingdings 2" panose="05020102010507070707" pitchFamily="18" charset="2"/>
                  </a:rPr>
                  <a:t> </a:t>
                </a:r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 khái niệm theo dạng phần tử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4400" b="0" i="1"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en-US" sz="4400" b="0" i="1">
                        <a:latin typeface="Cambria Math"/>
                        <a:ea typeface="Calibri"/>
                        <a:cs typeface="Times New Roman"/>
                      </a:rPr>
                      <m:t>\</m:t>
                    </m:r>
                    <m:r>
                      <a:rPr lang="en-US" sz="4400" b="0" i="1"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  <m:r>
                      <a:rPr lang="en-US" sz="4400" b="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en-US" sz="4400" b="0" i="1">
                            <a:latin typeface="Cambria Math"/>
                            <a:ea typeface="Calibri"/>
                            <a:cs typeface="Times New Roman"/>
                          </a:rPr>
                          <m:t>|</m:t>
                        </m:r>
                        <m:r>
                          <a:rPr lang="en-US" sz="4400" b="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en-US" sz="4400" b="0" i="1">
                            <a:latin typeface="Cambria Math"/>
                            <a:ea typeface="Calibri"/>
                            <a:cs typeface="Cambria Math"/>
                          </a:rPr>
                          <m:t>∈</m:t>
                        </m:r>
                        <m:r>
                          <a:rPr lang="en-US" sz="4400" b="0" i="1">
                            <a:latin typeface="Cambria Math"/>
                            <a:ea typeface="Calibri"/>
                            <a:cs typeface="Times New Roman"/>
                          </a:rPr>
                          <m:t>𝐴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𝑣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à </m:t>
                        </m:r>
                        <m:r>
                          <a:rPr lang="en-US" sz="4400" b="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en-US" sz="4400" b="0" i="1">
                            <a:latin typeface="Cambria Math"/>
                            <a:ea typeface="Calibri"/>
                            <a:cs typeface="Cambria Math"/>
                          </a:rPr>
                          <m:t>∉</m:t>
                        </m:r>
                        <m:r>
                          <a:rPr lang="en-US" sz="4400" b="0" i="1">
                            <a:latin typeface="Cambria Math"/>
                            <a:ea typeface="Calibri"/>
                            <a:cs typeface="Times New Roman"/>
                          </a:rPr>
                          <m:t>𝐵</m:t>
                        </m:r>
                      </m:e>
                    </m:d>
                    <m:r>
                      <a:rPr lang="en-US" sz="4400" b="0" i="1">
                        <a:latin typeface="Cambria Math"/>
                        <a:ea typeface="Calibri"/>
                        <a:cs typeface="Cambria Math"/>
                      </a:rPr>
                      <m:t>⇒</m:t>
                    </m:r>
                    <m:r>
                      <a:rPr lang="en-US" sz="4400" b="0" i="1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4400" b="0" i="1">
                        <a:latin typeface="Cambria Math"/>
                        <a:ea typeface="Calibri"/>
                        <a:cs typeface="Cambria Math"/>
                      </a:rPr>
                      <m:t>∈</m:t>
                    </m:r>
                    <m:r>
                      <a:rPr lang="en-US" sz="4400" b="0" i="1"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en-US" sz="4400" b="0" i="1">
                        <a:latin typeface="Cambria Math"/>
                        <a:ea typeface="Calibri"/>
                        <a:cs typeface="Times New Roman"/>
                      </a:rPr>
                      <m:t>\</m:t>
                    </m:r>
                    <m:r>
                      <a:rPr lang="en-US" sz="4400" b="0" i="1"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  <m:r>
                      <a:rPr lang="en-US" sz="4400" b="0" i="1"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400" b="0" i="1">
                                <a:latin typeface="Cambria Math"/>
                                <a:ea typeface="Calibri"/>
                                <a:cs typeface="Cambria Math"/>
                              </a:rPr>
                              <m:t>∈</m:t>
                            </m:r>
                            <m:r>
                              <a:rPr lang="en-US" sz="4400" b="0" i="1">
                                <a:latin typeface="Cambria Math"/>
                                <a:ea typeface="Calibri"/>
                                <a:cs typeface="Times New Roman"/>
                              </a:rPr>
                              <m:t>𝐴</m:t>
                            </m:r>
                          </m:e>
                          <m:e>
                            <m:r>
                              <a:rPr lang="en-US" sz="4400" b="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400" b="0" i="1">
                                <a:latin typeface="Cambria Math"/>
                                <a:ea typeface="Calibri"/>
                                <a:cs typeface="Cambria Math"/>
                              </a:rPr>
                              <m:t>∉</m:t>
                            </m:r>
                            <m:r>
                              <a:rPr lang="en-US" sz="4400" b="0" i="1">
                                <a:latin typeface="Cambria Math"/>
                                <a:ea typeface="Calibri"/>
                                <a:cs typeface="Times New Roman"/>
                              </a:rPr>
                              <m:t>𝐵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714" y="5925350"/>
                <a:ext cx="22032722" cy="1595180"/>
              </a:xfrm>
              <a:prstGeom prst="rect">
                <a:avLst/>
              </a:prstGeom>
              <a:blipFill rotWithShape="0">
                <a:blip r:embed="rId4"/>
                <a:stretch>
                  <a:fillRect l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1524000" y="2797314"/>
            <a:ext cx="85212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sz="4000" b="1" dirty="0">
                <a:solidFill>
                  <a:srgbClr val="0000FF"/>
                </a:solidFill>
              </a:rPr>
              <a:t>1</a:t>
            </a:r>
            <a:r>
              <a:rPr lang="fr-FR" sz="4000" b="1" smtClean="0">
                <a:solidFill>
                  <a:srgbClr val="0000FF"/>
                </a:solidFill>
              </a:rPr>
              <a:t>. ĐỊNH NGHĨA</a:t>
            </a:r>
            <a:endParaRPr lang="vi-VN" sz="4000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76364" y="7402933"/>
            <a:ext cx="14997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ym typeface="Wingdings 2" panose="05020102010507070707" pitchFamily="18" charset="2"/>
              </a:rPr>
              <a:t> </a:t>
            </a:r>
            <a:r>
              <a:rPr lang="en-US" sz="440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Biểu đồ Ven:</a:t>
            </a:r>
            <a:endParaRPr lang="en-US" sz="4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488" name="Picture 8" descr="Discrete Mathematics Study Cen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758" y="8172374"/>
            <a:ext cx="7081050" cy="477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68000" y="10204437"/>
                <a:ext cx="126765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\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0" y="10204437"/>
                <a:ext cx="1267655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53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33" grpId="0"/>
      <p:bldP spid="2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/>
          <p:cNvGrpSpPr/>
          <p:nvPr/>
        </p:nvGrpSpPr>
        <p:grpSpPr>
          <a:xfrm>
            <a:off x="545533" y="1676400"/>
            <a:ext cx="13932467" cy="1645855"/>
            <a:chOff x="7351348" y="7543799"/>
            <a:chExt cx="20119627" cy="1646071"/>
          </a:xfrm>
        </p:grpSpPr>
        <p:sp>
          <p:nvSpPr>
            <p:cNvPr id="18" name="TextBox 17"/>
            <p:cNvSpPr txBox="1"/>
            <p:nvPr/>
          </p:nvSpPr>
          <p:spPr>
            <a:xfrm>
              <a:off x="8993185" y="7620004"/>
              <a:ext cx="18477790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 VÀ PHẦN BÙ CỦA HAI TẬP HỢP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9" name="Group 27"/>
            <p:cNvGrpSpPr/>
            <p:nvPr/>
          </p:nvGrpSpPr>
          <p:grpSpPr>
            <a:xfrm>
              <a:off x="7351348" y="7543799"/>
              <a:ext cx="1623731" cy="872846"/>
              <a:chOff x="7351347" y="7543800"/>
              <a:chExt cx="1623731" cy="872846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9"/>
              <p:cNvGrpSpPr/>
              <p:nvPr/>
            </p:nvGrpSpPr>
            <p:grpSpPr>
              <a:xfrm>
                <a:off x="7351347" y="7640053"/>
                <a:ext cx="1623731" cy="776593"/>
                <a:chOff x="7351347" y="7640053"/>
                <a:chExt cx="1623731" cy="776593"/>
              </a:xfrm>
            </p:grpSpPr>
            <p:sp>
              <p:nvSpPr>
                <p:cNvPr id="22" name="Round Same Side Corner Rectangle 2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351347" y="7640053"/>
                  <a:ext cx="1623731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  <a:endParaRPr lang="en-US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98600" y="4923034"/>
                <a:ext cx="1499747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>
                    <a:sym typeface="Wingdings 2" panose="05020102010507070707" pitchFamily="18" charset="2"/>
                  </a:rPr>
                  <a:t> </a:t>
                </a:r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 hiệu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sz="44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600" y="4923034"/>
                <a:ext cx="14997474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488" t="-1984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609600" y="3692400"/>
                <a:ext cx="2157238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smtClean="0">
                    <a:sym typeface="Wingdings 2" panose="05020102010507070707" pitchFamily="18" charset="2"/>
                  </a:rPr>
                  <a:t> 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/>
                      </a:rPr>
                      <m:t>𝐵</m:t>
                    </m:r>
                    <m:r>
                      <a:rPr lang="en-US" sz="4400" b="0" i="1">
                        <a:latin typeface="Cambria Math"/>
                      </a:rPr>
                      <m:t>⊂</m:t>
                    </m:r>
                    <m:r>
                      <a:rPr lang="en-US" sz="4400" b="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/>
                      </a:rPr>
                      <m:t>𝐴</m:t>
                    </m:r>
                    <m:r>
                      <a:rPr lang="en-US" sz="4400" b="0" i="1">
                        <a:latin typeface="Cambria Math"/>
                      </a:rPr>
                      <m:t>\</m:t>
                    </m:r>
                    <m:r>
                      <a:rPr lang="en-US" sz="4400" b="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bù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 </a:t>
                </a:r>
                <a:r>
                  <a:rPr lang="en-US" sz="440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r>
                  <a:rPr lang="en-US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600" y="3692400"/>
                <a:ext cx="21572388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130" t="-1984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1524000" y="2797314"/>
            <a:ext cx="85212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sz="4000" b="1" dirty="0">
                <a:solidFill>
                  <a:srgbClr val="0000FF"/>
                </a:solidFill>
              </a:rPr>
              <a:t>2</a:t>
            </a:r>
            <a:r>
              <a:rPr lang="fr-FR" sz="4000" b="1" smtClean="0">
                <a:solidFill>
                  <a:srgbClr val="0000FF"/>
                </a:solidFill>
              </a:rPr>
              <a:t>. CHÚ Ý</a:t>
            </a:r>
            <a:endParaRPr lang="vi-VN" sz="4000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80822" y="7597781"/>
            <a:ext cx="14997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ym typeface="Wingdings 2" panose="05020102010507070707" pitchFamily="18" charset="2"/>
              </a:rPr>
              <a:t> </a:t>
            </a:r>
            <a:r>
              <a:rPr lang="en-US" sz="440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Biểu đồ Ven:</a:t>
            </a:r>
            <a:endParaRPr lang="en-US" sz="4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 rot="1627974">
            <a:off x="10082018" y="7521813"/>
            <a:ext cx="4165758" cy="5607759"/>
          </a:xfrm>
          <a:prstGeom prst="ellipse">
            <a:avLst/>
          </a:prstGeom>
          <a:solidFill>
            <a:srgbClr val="969696">
              <a:alpha val="6588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 rot="1724835">
            <a:off x="11308472" y="8263982"/>
            <a:ext cx="2132737" cy="359050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>
            <a:off x="13829197" y="10632082"/>
            <a:ext cx="953603" cy="15140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0275010" y="11120646"/>
                <a:ext cx="67537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5010" y="11120646"/>
                <a:ext cx="675377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2037151" y="9334317"/>
                <a:ext cx="69538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7151" y="9334317"/>
                <a:ext cx="695383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4702354" y="11896675"/>
                <a:ext cx="121930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2354" y="11896675"/>
                <a:ext cx="1219308" cy="707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680822" y="6231777"/>
                <a:ext cx="1499747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>
                    <a:sym typeface="Wingdings 2" panose="05020102010507070707" pitchFamily="18" charset="2"/>
                  </a:rPr>
                  <a:t>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sz="4400" i="1">
                        <a:solidFill>
                          <a:srgbClr val="0000FF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4400" i="1" dirty="0" smtClean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smtClean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chỉ tồn tại khi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FF"/>
                        </a:solidFill>
                        <a:latin typeface="Cambria Math"/>
                      </a:rPr>
                      <m:t>𝐵</m:t>
                    </m:r>
                    <m:r>
                      <a:rPr lang="en-US" sz="4400" i="1">
                        <a:solidFill>
                          <a:srgbClr val="0000FF"/>
                        </a:solidFill>
                        <a:latin typeface="Cambria Math"/>
                      </a:rPr>
                      <m:t>⊂</m:t>
                    </m:r>
                    <m:r>
                      <a:rPr lang="en-US" sz="4400" i="1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4400" i="1" smtClean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i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822" y="6231777"/>
                <a:ext cx="14997474" cy="769441"/>
              </a:xfrm>
              <a:prstGeom prst="rect">
                <a:avLst/>
              </a:prstGeom>
              <a:blipFill rotWithShape="0">
                <a:blip r:embed="rId8"/>
                <a:stretch>
                  <a:fillRect l="-1667" t="-1904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24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3" grpId="0"/>
      <p:bldP spid="24" grpId="0"/>
      <p:bldP spid="26" grpId="0" animBg="1"/>
      <p:bldP spid="27" grpId="0" animBg="1"/>
      <p:bldP spid="30" grpId="0" animBg="1"/>
      <p:bldP spid="32" grpId="0"/>
      <p:bldP spid="34" grpId="0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/>
          <p:cNvGrpSpPr/>
          <p:nvPr/>
        </p:nvGrpSpPr>
        <p:grpSpPr>
          <a:xfrm>
            <a:off x="539439" y="1491069"/>
            <a:ext cx="13557561" cy="1645855"/>
            <a:chOff x="7436950" y="7543799"/>
            <a:chExt cx="20034025" cy="1646071"/>
          </a:xfrm>
        </p:grpSpPr>
        <p:sp>
          <p:nvSpPr>
            <p:cNvPr id="18" name="TextBox 17"/>
            <p:cNvSpPr txBox="1"/>
            <p:nvPr/>
          </p:nvSpPr>
          <p:spPr>
            <a:xfrm>
              <a:off x="8993186" y="7620004"/>
              <a:ext cx="18477789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 VÀ PHẦN BÙ CỦA HAI TẬP HỢP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9" name="Group 27"/>
            <p:cNvGrpSpPr/>
            <p:nvPr/>
          </p:nvGrpSpPr>
          <p:grpSpPr>
            <a:xfrm>
              <a:off x="7436950" y="7543799"/>
              <a:ext cx="1452523" cy="872846"/>
              <a:chOff x="7436949" y="7543800"/>
              <a:chExt cx="1452523" cy="872846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9"/>
              <p:cNvGrpSpPr/>
              <p:nvPr/>
            </p:nvGrpSpPr>
            <p:grpSpPr>
              <a:xfrm>
                <a:off x="7436949" y="7640053"/>
                <a:ext cx="1452523" cy="776593"/>
                <a:chOff x="7436949" y="7640053"/>
                <a:chExt cx="1452523" cy="776593"/>
              </a:xfrm>
            </p:grpSpPr>
            <p:sp>
              <p:nvSpPr>
                <p:cNvPr id="22" name="Round Same Side Corner Rectangle 2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436949" y="7640053"/>
                  <a:ext cx="1452523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  <a:endParaRPr lang="en-US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1480440" y="2535893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sz="4000" b="1" dirty="0">
                <a:solidFill>
                  <a:srgbClr val="0000FF"/>
                </a:solidFill>
              </a:rPr>
              <a:t>3</a:t>
            </a:r>
            <a:r>
              <a:rPr lang="fr-FR" sz="4000" b="1" smtClean="0">
                <a:solidFill>
                  <a:srgbClr val="0000FF"/>
                </a:solidFill>
              </a:rPr>
              <a:t>. VÍ DỤ</a:t>
            </a:r>
            <a:endParaRPr lang="vi-VN" sz="4000" b="1" dirty="0">
              <a:solidFill>
                <a:srgbClr val="0000FF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696950" y="3719855"/>
            <a:ext cx="23391942" cy="2777528"/>
            <a:chOff x="992187" y="2334333"/>
            <a:chExt cx="22353091" cy="2067372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334333"/>
              <a:ext cx="22200057" cy="206737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2981627" cy="1023459"/>
              <a:chOff x="534987" y="1647866"/>
              <a:chExt cx="4005630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3521651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0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83" name="Freeform 82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4" name="Freeform 83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5" name="Freeform 84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6" name="Rectangle 85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7" name="Rectangle 86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8" name="Rectangle 87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9" name="Rectangle 88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81" name="Chevron 80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TextBox 13"/>
              <p:cNvSpPr txBox="1">
                <a:spLocks noChangeArrowheads="1"/>
              </p:cNvSpPr>
              <p:nvPr/>
            </p:nvSpPr>
            <p:spPr bwMode="auto">
              <a:xfrm>
                <a:off x="1350873" y="1825832"/>
                <a:ext cx="3189744" cy="579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800" b="1" smtClean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VÍ DỤ </a:t>
                </a:r>
                <a:r>
                  <a:rPr lang="en-US" sz="3800" b="1" dirty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6</a:t>
                </a:r>
                <a:r>
                  <a:rPr lang="en-US" sz="3800" b="1" smtClean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3800" b="1" dirty="0">
                  <a:solidFill>
                    <a:srgbClr val="00FF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852780" y="7209935"/>
            <a:ext cx="23173255" cy="3077065"/>
            <a:chOff x="1176284" y="6901880"/>
            <a:chExt cx="20727299" cy="3914727"/>
          </a:xfrm>
        </p:grpSpPr>
        <p:sp>
          <p:nvSpPr>
            <p:cNvPr id="91" name="Rounded Rectangle 90"/>
            <p:cNvSpPr/>
            <p:nvPr/>
          </p:nvSpPr>
          <p:spPr>
            <a:xfrm>
              <a:off x="1176284" y="6901880"/>
              <a:ext cx="20727299" cy="391472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1205494" y="6941416"/>
              <a:ext cx="3493741" cy="932213"/>
              <a:chOff x="1205494" y="6941416"/>
              <a:chExt cx="3493741" cy="932213"/>
            </a:xfrm>
          </p:grpSpPr>
          <p:sp>
            <p:nvSpPr>
              <p:cNvPr id="93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2057667" y="6941416"/>
                <a:ext cx="2641568" cy="93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5" name="Round Diagonal Corner Rectangle 94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9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909833" y="7260182"/>
                <a:ext cx="756316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E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2;3;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4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;5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6</m:t>
                        </m:r>
                      </m:e>
                    </m:d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833" y="7260182"/>
                <a:ext cx="7563161" cy="769441"/>
              </a:xfrm>
              <a:prstGeom prst="rect">
                <a:avLst/>
              </a:prstGeom>
              <a:blipFill rotWithShape="0">
                <a:blip r:embed="rId2"/>
                <a:stretch>
                  <a:fillRect t="-17460" r="-233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126330" y="3748602"/>
                <a:ext cx="20417128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0850" algn="just">
                  <a:lnSpc>
                    <a:spcPct val="150000"/>
                  </a:lnSpc>
                </a:pPr>
                <a:r>
                  <a:rPr lang="en-US" sz="44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các tập hợp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E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∈</m:t>
                        </m:r>
                        <m: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ℕ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|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1≤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&lt;7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A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∈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ℕ</m:t>
                        </m:r>
                        <m:d>
                          <m:dPr>
                            <m:begChr m:val="|"/>
                            <m:ctrlPr>
                              <a:rPr lang="en-US" sz="4400" i="1">
                                <a:latin typeface="Cambria Math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(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−9</m:t>
                            </m:r>
                          </m:e>
                        </m:d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(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5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+6)=0</m:t>
                        </m:r>
                      </m:e>
                    </m:d>
                  </m:oMath>
                </a14:m>
                <a:endParaRPr lang="en-US" sz="40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và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2;3;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Hãy xác định các tập hợp sau:</a:t>
                </a:r>
              </a:p>
              <a:p>
                <a:r>
                  <a:rPr lang="en-US" sz="4400" smtClean="0">
                    <a:cs typeface="Arial" panose="020B0604020202020204" pitchFamily="34" charset="0"/>
                  </a:rPr>
                  <a:t>    a)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                                            </a:t>
                </a:r>
                <a:r>
                  <a:rPr lang="en-US" sz="4400" smtClean="0"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44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4400" i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400" i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330" y="3748602"/>
                <a:ext cx="20417128" cy="31393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255469" y="8023999"/>
                <a:ext cx="22686702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93800" indent="-742950" algn="just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40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={1;4;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5;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6}</m:t>
                    </m:r>
                  </m:oMath>
                </a14:m>
                <a:r>
                  <a:rPr lang="en-US" sz="4400" i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</a:t>
                </a:r>
              </a:p>
              <a:p>
                <a:pPr marL="1193800" indent="-742950" algn="just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4400" i="1">
                        <a:latin typeface="Cambria Math"/>
                      </a:rPr>
                      <m:t>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={1;4;6}</m:t>
                    </m:r>
                  </m:oMath>
                </a14:m>
                <a:r>
                  <a:rPr lang="en-US" sz="4400" i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400" i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469" y="8023999"/>
                <a:ext cx="22686702" cy="28007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71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97" grpId="0"/>
      <p:bldP spid="98" grpId="0"/>
      <p:bldP spid="9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11376" y="6896382"/>
            <a:ext cx="22188061" cy="2854702"/>
            <a:chOff x="1205494" y="6941416"/>
            <a:chExt cx="22190950" cy="285507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2186859" cy="261703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8679595" y="857147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9595" y="8571472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17766740" cy="1058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 b="0" i="0">
                        <a:latin typeface="Cambria Math"/>
                        <a:ea typeface="Calibri"/>
                        <a:cs typeface="Times New Roman"/>
                      </a:rPr>
                      <m:t>A</m:t>
                    </m:r>
                    <m:r>
                      <a:rPr lang="vi-VN" sz="4800" b="0" i="0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4800" b="0" i="0">
                            <a:latin typeface="Cambria Math"/>
                            <a:ea typeface="Calibri"/>
                            <a:cs typeface="Times New Roman"/>
                          </a:rPr>
                          <m:t>a</m:t>
                        </m:r>
                        <m:r>
                          <a:rPr lang="vi-VN" sz="4800" b="0" i="0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vi-VN" sz="4800" b="0" i="0">
                            <a:latin typeface="Cambria Math"/>
                            <a:ea typeface="Calibri"/>
                            <a:cs typeface="Times New Roman"/>
                          </a:rPr>
                          <m:t>b</m:t>
                        </m:r>
                        <m:r>
                          <a:rPr lang="vi-VN" sz="4800" b="0" i="0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vi-VN" sz="4800" b="0" i="0">
                            <a:latin typeface="Cambria Math"/>
                            <a:ea typeface="Calibri"/>
                            <a:cs typeface="Times New Roman"/>
                          </a:rPr>
                          <m:t>c</m:t>
                        </m:r>
                      </m:e>
                    </m:d>
                    <m:r>
                      <a:rPr lang="vi-VN" sz="4800" b="0" i="0"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m:rPr>
                        <m:sty m:val="p"/>
                      </m:rPr>
                      <a:rPr lang="vi-VN" sz="4800" b="0" i="0">
                        <a:latin typeface="Cambria Math"/>
                        <a:ea typeface="Calibri"/>
                        <a:cs typeface="Times New Roman"/>
                      </a:rPr>
                      <m:t>B</m:t>
                    </m:r>
                    <m:r>
                      <a:rPr lang="vi-VN" sz="4800" b="0" i="0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4800" b="0" i="0">
                            <a:latin typeface="Cambria Math"/>
                            <a:ea typeface="Calibri"/>
                            <a:cs typeface="Times New Roman"/>
                          </a:rPr>
                          <m:t>a</m:t>
                        </m:r>
                        <m:r>
                          <a:rPr lang="vi-VN" sz="4800" b="0" i="0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vi-VN" sz="4800" b="0" i="0">
                            <a:latin typeface="Cambria Math"/>
                            <a:ea typeface="Calibri"/>
                            <a:cs typeface="Times New Roman"/>
                          </a:rPr>
                          <m:t>b</m:t>
                        </m:r>
                        <m:r>
                          <a:rPr lang="vi-VN" sz="4800" b="0" i="0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vi-VN" sz="4800" b="0" i="0">
                            <a:latin typeface="Cambria Math"/>
                            <a:ea typeface="Calibri"/>
                            <a:cs typeface="Times New Roman"/>
                          </a:rPr>
                          <m:t>d</m:t>
                        </m:r>
                      </m:e>
                    </m:d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Tập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 b="0" i="0">
                        <a:latin typeface="Cambria Math"/>
                        <a:ea typeface="Calibri"/>
                        <a:cs typeface="Times New Roman"/>
                      </a:rPr>
                      <m:t>A</m:t>
                    </m:r>
                    <m:r>
                      <a:rPr lang="vi-VN" sz="4800" b="0" i="0">
                        <a:latin typeface="Cambria Math"/>
                        <a:ea typeface="Calibri"/>
                        <a:cs typeface="Cambria Math"/>
                      </a:rPr>
                      <m:t>∪</m:t>
                    </m:r>
                    <m:r>
                      <m:rPr>
                        <m:sty m:val="p"/>
                      </m:rPr>
                      <a:rPr lang="vi-VN" sz="4800" b="0" i="0">
                        <a:latin typeface="Cambria Math"/>
                        <a:ea typeface="Calibri"/>
                        <a:cs typeface="Times New Roman"/>
                      </a:rPr>
                      <m:t>B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17766740" cy="1058175"/>
              </a:xfrm>
              <a:prstGeom prst="rect">
                <a:avLst/>
              </a:prstGeom>
              <a:blipFill rotWithShape="0">
                <a:blip r:embed="rId4"/>
                <a:stretch>
                  <a:fillRect l="-1544" b="-28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5334000" y="8027239"/>
                <a:ext cx="717371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  <m:r>
                      <a:rPr lang="vi-VN" sz="4800" i="1"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vi-VN" sz="4800">
                        <a:latin typeface="Cambria Math"/>
                        <a:ea typeface="Calibri"/>
                        <a:cs typeface="Cambria Math"/>
                      </a:rPr>
                      <m:t>∪</m:t>
                    </m:r>
                    <m:r>
                      <a:rPr lang="vi-VN" sz="4800" i="1"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vi-VN" sz="4800" b="0" i="1"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  <m:r>
                          <a:rPr lang="vi-VN" sz="4800" b="0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vi-VN" sz="4800" b="0" i="1"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  <m:r>
                          <a:rPr lang="vi-VN" sz="4800" b="0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vi-VN" sz="4800" b="0" i="1">
                            <a:latin typeface="Cambria Math"/>
                            <a:ea typeface="Calibri"/>
                            <a:cs typeface="Times New Roman"/>
                          </a:rPr>
                          <m:t>𝑐</m:t>
                        </m:r>
                        <m:r>
                          <a:rPr lang="vi-VN" sz="4800" b="0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vi-VN" sz="4800" b="0" i="1">
                            <a:latin typeface="Cambria Math"/>
                            <a:ea typeface="Calibri"/>
                            <a:cs typeface="Times New Roman"/>
                          </a:rPr>
                          <m:t>𝑑</m:t>
                        </m:r>
                      </m:e>
                    </m:d>
                    <m:r>
                      <a:rPr lang="vi-VN" sz="4800" b="0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8027239"/>
                <a:ext cx="7173716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3823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66713" y="4829770"/>
                <a:ext cx="54856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54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800" b="0">
                          <a:latin typeface="Cambria Math"/>
                          <a:ea typeface="Calibri"/>
                          <a:cs typeface="Cambria Math"/>
                        </a:rPr>
                        <m:t>∅</m:t>
                      </m:r>
                      <m:r>
                        <m:rPr>
                          <m:nor/>
                        </m:rPr>
                        <a:rPr lang="en-GB" sz="5400" smtClean="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13" y="4829770"/>
                <a:ext cx="5485687" cy="9233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904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latin typeface="Cambria Math"/>
                              <a:ea typeface="Calibri"/>
                            </a:rPr>
                          </m:ctrlPr>
                        </m:dPr>
                        <m:e>
                          <m:r>
                            <a:rPr lang="vi-VN" sz="4800" b="0" i="1"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  <m:r>
                            <a:rPr lang="vi-VN" sz="4800" b="0">
                              <a:latin typeface="Cambria Math"/>
                              <a:ea typeface="Calibri"/>
                              <a:cs typeface="Times New Roman"/>
                            </a:rPr>
                            <m:t>;</m:t>
                          </m:r>
                          <m:r>
                            <a:rPr lang="vi-VN" sz="4800" b="0" i="1">
                              <a:latin typeface="Cambria Math"/>
                              <a:ea typeface="Calibri"/>
                              <a:cs typeface="Times New Roman"/>
                            </a:rPr>
                            <m:t>𝑏</m:t>
                          </m:r>
                        </m:e>
                      </m:d>
                      <m:r>
                        <a:rPr lang="vi-VN" sz="4800" b="0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90422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966512" y="4930442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b="1" smtClean="0">
                    <a:ea typeface="Calibri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vi-VN" sz="4800" b="0" i="1">
                            <a:latin typeface="Cambria Math"/>
                            <a:ea typeface="Calibri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vi-VN" sz="4800" b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6512" y="4930442"/>
                <a:ext cx="5485687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1642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5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latin typeface="Cambria Math"/>
                              <a:ea typeface="Calibri"/>
                            </a:rPr>
                          </m:ctrlPr>
                        </m:dPr>
                        <m:e>
                          <m:r>
                            <a:rPr lang="vi-VN" sz="4800" b="0" i="1"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  <m:r>
                            <a:rPr lang="vi-VN" sz="4800" b="0">
                              <a:latin typeface="Cambria Math"/>
                              <a:ea typeface="Calibri"/>
                              <a:cs typeface="Times New Roman"/>
                            </a:rPr>
                            <m:t>;</m:t>
                          </m:r>
                          <m:r>
                            <a:rPr lang="vi-VN" sz="4800" b="0" i="1">
                              <a:latin typeface="Cambria Math"/>
                              <a:ea typeface="Calibri"/>
                              <a:cs typeface="Times New Roman"/>
                            </a:rPr>
                            <m:t>𝑏</m:t>
                          </m:r>
                          <m:r>
                            <a:rPr lang="vi-VN" sz="4800" b="0">
                              <a:latin typeface="Cambria Math"/>
                              <a:ea typeface="Calibri"/>
                              <a:cs typeface="Times New Roman"/>
                            </a:rPr>
                            <m:t>;</m:t>
                          </m:r>
                          <m:r>
                            <a:rPr lang="vi-VN" sz="4800" b="0" i="1">
                              <a:latin typeface="Cambria Math"/>
                              <a:ea typeface="Calibri"/>
                              <a:cs typeface="Times New Roman"/>
                            </a:rPr>
                            <m:t>𝑐</m:t>
                          </m:r>
                          <m:r>
                            <a:rPr lang="vi-VN" sz="4800" b="0">
                              <a:latin typeface="Cambria Math"/>
                              <a:ea typeface="Calibri"/>
                              <a:cs typeface="Times New Roman"/>
                            </a:rPr>
                            <m:t>;</m:t>
                          </m:r>
                          <m:r>
                            <a:rPr lang="vi-VN" sz="4800" b="0" i="1">
                              <a:latin typeface="Cambria Math"/>
                              <a:ea typeface="Calibri"/>
                              <a:cs typeface="Times New Roman"/>
                            </a:rPr>
                            <m:t>𝑑</m:t>
                          </m:r>
                        </m:e>
                      </m:d>
                      <m:r>
                        <a:rPr lang="vi-VN" sz="4800" b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16428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8165090" y="4887846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3864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5" grpId="0"/>
      <p:bldP spid="2" grpId="0"/>
      <p:bldP spid="53" grpId="0"/>
      <p:bldP spid="54" grpId="0"/>
      <p:bldP spid="55" grpId="0"/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5"/>
            <a:ext cx="22132810" cy="3650397"/>
            <a:chOff x="1205494" y="6941416"/>
            <a:chExt cx="22135691" cy="3650872"/>
          </a:xfrm>
        </p:grpSpPr>
        <p:sp>
          <p:nvSpPr>
            <p:cNvPr id="125" name="Rounded Rectangle 124"/>
            <p:cNvSpPr/>
            <p:nvPr/>
          </p:nvSpPr>
          <p:spPr>
            <a:xfrm>
              <a:off x="1205494" y="7199915"/>
              <a:ext cx="22135691" cy="339237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61927" y="2408769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9812000" y="9127494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0" y="9127494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715258" y="3113631"/>
                <a:ext cx="2165294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0" indent="-228600" algn="just">
                  <a:lnSpc>
                    <a:spcPct val="150000"/>
                  </a:lnSpc>
                </a:pPr>
                <a:r>
                  <a:rPr lang="en-US" sz="4800" dirty="0" smtClean="0"/>
                  <a:t>    </a:t>
                </a:r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A</m:t>
                    </m:r>
                    <m: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b="0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∈</m:t>
                        </m:r>
                        <m:r>
                          <a:rPr lang="vi-VN" sz="4800" b="0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ℝ</m:t>
                        </m:r>
                        <m:r>
                          <a:rPr lang="vi-VN" sz="4800" b="0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sz="4800" b="0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−2=0</m:t>
                        </m:r>
                      </m:e>
                    </m:d>
                    <m: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m:rPr>
                        <m:sty m:val="p"/>
                      </m:rP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B</m:t>
                    </m:r>
                    <m: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b="0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∈</m:t>
                        </m:r>
                        <m:r>
                          <a:rPr lang="vi-VN" sz="4800" b="0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ℝ</m:t>
                        </m:r>
                        <m:r>
                          <a:rPr lang="vi-VN" sz="4800" b="0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|2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b="0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−1&gt;0</m:t>
                        </m:r>
                      </m:e>
                    </m:d>
                  </m:oMath>
                </a14:m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Tập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A</m:t>
                    </m:r>
                    <m: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∩</m:t>
                    </m:r>
                    <m:r>
                      <m:rPr>
                        <m:sty m:val="p"/>
                      </m:rP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B</m:t>
                    </m:r>
                  </m:oMath>
                </a14:m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</a:t>
                </a:r>
                <a:endParaRPr lang="en-US" sz="48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258" y="3113631"/>
                <a:ext cx="21652940" cy="1200329"/>
              </a:xfrm>
              <a:prstGeom prst="rect">
                <a:avLst/>
              </a:prstGeom>
              <a:blipFill rotWithShape="0">
                <a:blip r:embed="rId4"/>
                <a:stretch>
                  <a:fillRect b="-13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2020" y="4765670"/>
                <a:ext cx="43885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</m:ctrlPr>
                        </m:dPr>
                        <m:e>
                          <m:r>
                            <a:rPr lang="en-US" sz="4800" b="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  <m:t>−</m:t>
                          </m:r>
                          <m:r>
                            <a:rPr lang="vi-VN" sz="4800" b="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020" y="4765670"/>
                <a:ext cx="4388542" cy="9233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69356" y="4761993"/>
                <a:ext cx="43885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</m:ctrlPr>
                        </m:dPr>
                        <m:e>
                          <m:r>
                            <a:rPr lang="vi-VN" sz="4800" b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vi-VN" sz="4800" b="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  <m:r>
                            <a:rPr lang="vi-VN" sz="4800" b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;</m:t>
                          </m:r>
                          <m:r>
                            <a:rPr lang="vi-VN" sz="4800" b="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356" y="4761993"/>
                <a:ext cx="4388542" cy="9233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24112" y="4851400"/>
                <a:ext cx="444710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</m:ctrlPr>
                        </m:dPr>
                        <m:e>
                          <m:r>
                            <a:rPr lang="vi-VN" sz="4800" b="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112" y="4851400"/>
                <a:ext cx="4447108" cy="92333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4851400"/>
                <a:ext cx="402346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5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800" b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Cambria Math"/>
                        </a:rPr>
                        <m:t>∅</m:t>
                      </m:r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4851400"/>
                <a:ext cx="4023461" cy="92333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14047845" y="4845460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05338" y="8201035"/>
                <a:ext cx="21426062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𝐴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−2;2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dễ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thấy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thoả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mãn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−1&gt;0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𝐴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∩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𝐵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338" y="8201035"/>
                <a:ext cx="21426062" cy="871008"/>
              </a:xfrm>
              <a:prstGeom prst="rect">
                <a:avLst/>
              </a:prstGeom>
              <a:blipFill rotWithShape="0">
                <a:blip r:embed="rId9"/>
                <a:stretch>
                  <a:fillRect t="-11189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16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6"/>
            <a:ext cx="22132810" cy="3356796"/>
            <a:chOff x="1205494" y="6941416"/>
            <a:chExt cx="22135691" cy="3357232"/>
          </a:xfrm>
        </p:grpSpPr>
        <p:sp>
          <p:nvSpPr>
            <p:cNvPr id="125" name="Rounded Rectangle 124"/>
            <p:cNvSpPr/>
            <p:nvPr/>
          </p:nvSpPr>
          <p:spPr>
            <a:xfrm>
              <a:off x="1205494" y="7421390"/>
              <a:ext cx="22135691" cy="287725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716749" y="9051704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6749" y="9051704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2334663" y="3542700"/>
                <a:ext cx="16127233" cy="1058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0" indent="-228600" algn="just">
                  <a:lnSpc>
                    <a:spcPct val="150000"/>
                  </a:lnSpc>
                </a:pPr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A</m:t>
                    </m:r>
                    <m: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vi-VN" sz="4800" b="0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−1;3;5;7;8</m:t>
                        </m:r>
                      </m:e>
                    </m:d>
                    <m: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m:rPr>
                        <m:sty m:val="p"/>
                      </m:rP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B</m:t>
                    </m:r>
                    <m: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vi-VN" sz="4800" b="0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1;3;4;5</m:t>
                        </m:r>
                      </m:e>
                    </m:d>
                  </m:oMath>
                </a14:m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Tập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B</m:t>
                    </m:r>
                    <m: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\</m:t>
                    </m:r>
                    <m:r>
                      <m:rPr>
                        <m:sty m:val="p"/>
                      </m:rP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A</m:t>
                    </m:r>
                  </m:oMath>
                </a14:m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</a:t>
                </a:r>
                <a:endParaRPr lang="en-US" sz="48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663" y="3542700"/>
                <a:ext cx="16127233" cy="1058175"/>
              </a:xfrm>
              <a:prstGeom prst="rect">
                <a:avLst/>
              </a:prstGeom>
              <a:blipFill rotWithShape="0">
                <a:blip r:embed="rId4"/>
                <a:stretch>
                  <a:fillRect l="-1738" b="-28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</m:ctrlPr>
                        </m:dPr>
                        <m:e>
                          <m:r>
                            <a:rPr lang="vi-VN" sz="4800" b="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3</m:t>
                          </m:r>
                          <m:r>
                            <a:rPr lang="vi-VN" sz="4800" b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;</m:t>
                          </m:r>
                          <m:r>
                            <a:rPr lang="vi-VN" sz="4800" b="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5</m:t>
                          </m:r>
                        </m:e>
                      </m:d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9233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5223658"/>
                <a:ext cx="43885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</m:ctrlPr>
                        </m:dPr>
                        <m:e>
                          <m:r>
                            <a:rPr lang="vi-VN" sz="4800" b="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  <m:r>
                            <a:rPr lang="vi-VN" sz="4800" b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;</m:t>
                          </m:r>
                          <m:r>
                            <a:rPr lang="vi-VN" sz="4800" b="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e>
                      </m:d>
                      <m:r>
                        <a:rPr lang="en-US" sz="54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5223658"/>
                <a:ext cx="4388542" cy="9233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7047556" cy="904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5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5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vi-VN" sz="4800" b="1" i="1" dirty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vi-VN" sz="4800" b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vi-VN" sz="4800" b="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vi-VN" sz="4800" b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vi-VN" sz="4800" b="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vi-VN" sz="4800" b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vi-VN" sz="4800" b="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  <m:r>
                          <a:rPr lang="vi-VN" sz="4800" b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vi-VN" sz="4800" b="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  <m:r>
                          <a:rPr lang="vi-VN" sz="4800" b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vi-VN" sz="4800" b="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  <m:r>
                          <a:rPr lang="vi-VN" sz="4800" b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vi-VN" sz="4800" b="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7</m:t>
                        </m:r>
                        <m:r>
                          <a:rPr lang="vi-VN" sz="4800" b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vi-VN" sz="4800" b="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8</m:t>
                        </m:r>
                      </m:e>
                    </m:d>
                  </m:oMath>
                </a14:m>
                <a:r>
                  <a:rPr lang="en-GB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7047556" cy="904222"/>
              </a:xfrm>
              <a:prstGeom prst="rect">
                <a:avLst/>
              </a:prstGeom>
              <a:blipFill rotWithShape="0">
                <a:blip r:embed="rId7"/>
                <a:stretch>
                  <a:fillRect t="-10135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9108356" y="5268454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∅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356" y="5268454"/>
                <a:ext cx="4023461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3441500" y="8636207"/>
                <a:ext cx="11289370" cy="166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  <m:r>
                      <a:rPr lang="vi-VN" sz="48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\</m:t>
                    </m:r>
                    <m:r>
                      <a:rPr lang="vi-VN" sz="48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vi-VN" sz="480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e>
                    </m:d>
                    <m:r>
                      <a:rPr lang="en-US" sz="54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500" y="8636207"/>
                <a:ext cx="11289370" cy="1661993"/>
              </a:xfrm>
              <a:prstGeom prst="rect">
                <a:avLst/>
              </a:prstGeom>
              <a:blipFill rotWithShape="0">
                <a:blip r:embed="rId9"/>
                <a:stretch>
                  <a:fillRect l="-2485" t="-3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8734399" y="510092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8396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1" grpId="0"/>
      <p:bldP spid="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6"/>
            <a:ext cx="22132810" cy="3356796"/>
            <a:chOff x="1205494" y="6941416"/>
            <a:chExt cx="22135691" cy="3357232"/>
          </a:xfrm>
        </p:grpSpPr>
        <p:sp>
          <p:nvSpPr>
            <p:cNvPr id="125" name="Rounded Rectangle 124"/>
            <p:cNvSpPr/>
            <p:nvPr/>
          </p:nvSpPr>
          <p:spPr>
            <a:xfrm>
              <a:off x="1205494" y="7421390"/>
              <a:ext cx="22135691" cy="287725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9856501" y="920437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6501" y="9204370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2334663" y="3542700"/>
                <a:ext cx="21003485" cy="941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1;4;7;8</m:t>
                        </m:r>
                      </m:e>
                    </m:d>
                    <m:r>
                      <a:rPr lang="en-US" sz="48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5;7;8;9;10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∪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endParaRPr lang="en-US" sz="48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663" y="3542700"/>
                <a:ext cx="21003485" cy="941796"/>
              </a:xfrm>
              <a:prstGeom prst="rect">
                <a:avLst/>
              </a:prstGeom>
              <a:blipFill rotWithShape="0">
                <a:blip r:embed="rId4"/>
                <a:stretch>
                  <a:fillRect l="-1335" t="-11613" b="-2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/>
                        </a:rPr>
                        <m:t>8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9233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12681" y="5202898"/>
                <a:ext cx="43885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5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/>
                        </a:rPr>
                        <m:t>9</m:t>
                      </m:r>
                      <m:r>
                        <a:rPr lang="en-US" sz="54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681" y="5202898"/>
                <a:ext cx="4388542" cy="9233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4196488" y="5202425"/>
                <a:ext cx="7047556" cy="904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5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5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vi-VN" sz="4800" b="1" i="1" dirty="0" smtClea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7</m:t>
                    </m:r>
                  </m:oMath>
                </a14:m>
                <a:r>
                  <a:rPr lang="en-GB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6488" y="5202425"/>
                <a:ext cx="7047556" cy="904222"/>
              </a:xfrm>
              <a:prstGeom prst="rect">
                <a:avLst/>
              </a:prstGeom>
              <a:blipFill rotWithShape="0">
                <a:blip r:embed="rId7"/>
                <a:stretch>
                  <a:fillRect t="-10067" b="-3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161360" y="5147054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6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1360" y="5147054"/>
                <a:ext cx="4023461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908437" y="8121012"/>
                <a:ext cx="21151728" cy="1783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∪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𝐵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1;4;5;7;8;9;10</m:t>
                        </m:r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Do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∪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𝐵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7.</a:t>
                </a:r>
              </a:p>
              <a:p>
                <a:endParaRPr lang="en-US" sz="4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437" y="8121012"/>
                <a:ext cx="21151728" cy="1783052"/>
              </a:xfrm>
              <a:prstGeom prst="rect">
                <a:avLst/>
              </a:prstGeom>
              <a:blipFill rotWithShape="0">
                <a:blip r:embed="rId9"/>
                <a:stretch>
                  <a:fillRect t="-6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3909732" y="502627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1103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1" grpId="0"/>
      <p:bldP spid="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832560" y="8354831"/>
            <a:ext cx="22132810" cy="3810029"/>
            <a:chOff x="1205494" y="6941416"/>
            <a:chExt cx="22135691" cy="2735859"/>
          </a:xfrm>
        </p:grpSpPr>
        <p:sp>
          <p:nvSpPr>
            <p:cNvPr id="125" name="Rounded Rectangle 124"/>
            <p:cNvSpPr/>
            <p:nvPr/>
          </p:nvSpPr>
          <p:spPr>
            <a:xfrm>
              <a:off x="1205494" y="7421390"/>
              <a:ext cx="22135691" cy="225588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837664"/>
            <a:ext cx="23391942" cy="4990598"/>
            <a:chOff x="992187" y="2564544"/>
            <a:chExt cx="22353091" cy="4991248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6999"/>
              <a:ext cx="22200057" cy="488879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5.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9243278" y="10918364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3278" y="10918364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111376" y="3569585"/>
                <a:ext cx="22661566" cy="3001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0" indent="-228600" algn="just">
                  <a:lnSpc>
                    <a:spcPct val="150000"/>
                  </a:lnSpc>
                </a:pPr>
                <a:r>
                  <a:rPr lang="nl-NL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 lớp học có </a:t>
                </a:r>
                <a14:m>
                  <m:oMath xmlns:m="http://schemas.openxmlformats.org/officeDocument/2006/math">
                    <m:r>
                      <a:rPr lang="nl-NL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16</m:t>
                    </m:r>
                  </m:oMath>
                </a14:m>
                <a:r>
                  <a:rPr lang="nl-NL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học sinh học giỏi môn Toán; </a:t>
                </a:r>
                <a14:m>
                  <m:oMath xmlns:m="http://schemas.openxmlformats.org/officeDocument/2006/math">
                    <m:r>
                      <a:rPr lang="nl-NL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12</m:t>
                    </m:r>
                  </m:oMath>
                </a14:m>
                <a:r>
                  <a:rPr lang="nl-NL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học sinh học giỏi môn Văn; </a:t>
                </a:r>
                <a14:m>
                  <m:oMath xmlns:m="http://schemas.openxmlformats.org/officeDocument/2006/math">
                    <m:r>
                      <a:rPr lang="nl-NL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8</m:t>
                    </m:r>
                  </m:oMath>
                </a14:m>
                <a:r>
                  <a:rPr lang="nl-NL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học sinh vừa học giỏi môn Toán và Văn; </a:t>
                </a:r>
                <a14:m>
                  <m:oMath xmlns:m="http://schemas.openxmlformats.org/officeDocument/2006/math">
                    <m:r>
                      <a:rPr lang="nl-NL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19</m:t>
                    </m:r>
                  </m:oMath>
                </a14:m>
                <a:r>
                  <a:rPr lang="nl-NL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học sinh không học giỏi một trong hai môn Toán và Văn. Hỏi lớp học có bao nhiêu học sinh?</a:t>
                </a:r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376" y="3569585"/>
                <a:ext cx="22661566" cy="3001271"/>
              </a:xfrm>
              <a:prstGeom prst="rect">
                <a:avLst/>
              </a:prstGeom>
              <a:blipFill rotWithShape="0">
                <a:blip r:embed="rId4"/>
                <a:stretch>
                  <a:fillRect l="-1076" r="-1076" b="-8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84734" y="6673298"/>
                <a:ext cx="43885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/>
                        </a:rPr>
                        <m:t>3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/>
                        </a:rPr>
                        <m:t>9</m:t>
                      </m:r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734" y="6673298"/>
                <a:ext cx="4388542" cy="9233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729637" y="6654044"/>
                <a:ext cx="43885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5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/>
                        </a:rPr>
                        <m:t>5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/>
                        </a:rPr>
                        <m:t>4</m:t>
                      </m:r>
                      <m:r>
                        <a:rPr lang="en-US" sz="54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637" y="6654044"/>
                <a:ext cx="4388542" cy="9233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4079789" y="6663598"/>
                <a:ext cx="7047556" cy="904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5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5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vi-VN" sz="4800" b="1" i="1" dirty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GB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31.</a:t>
                </a:r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9789" y="6663598"/>
                <a:ext cx="7047556" cy="904222"/>
              </a:xfrm>
              <a:prstGeom prst="rect">
                <a:avLst/>
              </a:prstGeom>
              <a:blipFill rotWithShape="0">
                <a:blip r:embed="rId7"/>
                <a:stretch>
                  <a:fillRect t="-10135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449174" y="6702535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47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9174" y="6702535"/>
                <a:ext cx="4023461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3950957" y="9764201"/>
                <a:ext cx="1654260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 học sinh trong lớp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nl-NL" sz="4800" b="0" i="1">
                            <a:latin typeface="Cambria Math"/>
                            <a:ea typeface="Calibri"/>
                            <a:cs typeface="Times New Roman"/>
                          </a:rPr>
                          <m:t>16+12+19</m:t>
                        </m:r>
                      </m:e>
                    </m:d>
                    <m:r>
                      <a:rPr lang="nl-NL" sz="4800" b="0" i="1">
                        <a:latin typeface="Cambria Math"/>
                        <a:ea typeface="Calibri"/>
                        <a:cs typeface="Times New Roman"/>
                      </a:rPr>
                      <m:t>−8=39</m:t>
                    </m:r>
                  </m:oMath>
                </a14:m>
                <a:r>
                  <a:rPr lang="nl-NL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957" y="9764201"/>
                <a:ext cx="16542604" cy="2308324"/>
              </a:xfrm>
              <a:prstGeom prst="rect">
                <a:avLst/>
              </a:prstGeom>
              <a:blipFill rotWithShape="0">
                <a:blip r:embed="rId9"/>
                <a:stretch>
                  <a:fillRect l="-1658" t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2626352" y="662340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3047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1" grpId="0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TẬP HỢP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1507148" y="3025915"/>
            <a:ext cx="6722452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sz="4000" b="1" dirty="0">
                <a:solidFill>
                  <a:srgbClr val="0000FF"/>
                </a:solidFill>
              </a:rPr>
              <a:t>1. TẬP HỢP VÀ PHẦN TỬ</a:t>
            </a:r>
            <a:endParaRPr lang="vi-VN" sz="4000" b="1" dirty="0">
              <a:solidFill>
                <a:srgbClr val="0000FF"/>
              </a:solidFill>
            </a:endParaRPr>
          </a:p>
        </p:txBody>
      </p:sp>
      <p:sp>
        <p:nvSpPr>
          <p:cNvPr id="14" name="AutoShape 5">
            <a:extLst>
              <a:ext uri="{FF2B5EF4-FFF2-40B4-BE49-F238E27FC236}">
                <a16:creationId xmlns:a16="http://schemas.microsoft.com/office/drawing/2014/main" xmlns="" id="{30740C8C-B007-488F-BB56-5A0C37B27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5800" y="571302"/>
            <a:ext cx="11963400" cy="4215387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xmlns="" id="{12CC0608-87B2-43E0-82E1-94B3D7F3F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0600" y="1334222"/>
            <a:ext cx="11658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 err="1">
                <a:latin typeface=".VnTime" panose="020B7200000000000000" pitchFamily="34" charset="0"/>
              </a:rPr>
              <a:t>Kh¸i</a:t>
            </a:r>
            <a:r>
              <a:rPr lang="en-US" altLang="en-US" sz="4000" dirty="0">
                <a:latin typeface=".VnTime" panose="020B7200000000000000" pitchFamily="34" charset="0"/>
              </a:rPr>
              <a:t> </a:t>
            </a:r>
            <a:r>
              <a:rPr lang="en-US" altLang="en-US" sz="4000" dirty="0" err="1">
                <a:latin typeface=".VnTime" panose="020B7200000000000000" pitchFamily="34" charset="0"/>
              </a:rPr>
              <a:t>niÖm</a:t>
            </a:r>
            <a:r>
              <a:rPr lang="en-US" altLang="en-US" sz="4000" dirty="0">
                <a:latin typeface=".VnTime" panose="020B7200000000000000" pitchFamily="34" charset="0"/>
              </a:rPr>
              <a:t> </a:t>
            </a:r>
            <a:r>
              <a:rPr lang="en-US" altLang="en-US" sz="4000" dirty="0" err="1">
                <a:latin typeface=".VnTime" panose="020B7200000000000000" pitchFamily="34" charset="0"/>
              </a:rPr>
              <a:t>tËp</a:t>
            </a:r>
            <a:r>
              <a:rPr lang="en-US" altLang="en-US" sz="4000" dirty="0">
                <a:latin typeface=".VnTime" panose="020B7200000000000000" pitchFamily="34" charset="0"/>
              </a:rPr>
              <a:t> </a:t>
            </a:r>
            <a:r>
              <a:rPr lang="en-US" altLang="en-US" sz="4000" dirty="0" err="1">
                <a:latin typeface=".VnTime" panose="020B7200000000000000" pitchFamily="34" charset="0"/>
              </a:rPr>
              <a:t>hîp</a:t>
            </a:r>
            <a:r>
              <a:rPr lang="en-US" altLang="en-US" sz="4000" dirty="0">
                <a:latin typeface=".VnTime" panose="020B7200000000000000" pitchFamily="34" charset="0"/>
              </a:rPr>
              <a:t> vµ </a:t>
            </a:r>
            <a:r>
              <a:rPr lang="en-US" altLang="en-US" sz="4000" dirty="0" err="1">
                <a:latin typeface=".VnTime" panose="020B7200000000000000" pitchFamily="34" charset="0"/>
              </a:rPr>
              <a:t>phÇn</a:t>
            </a:r>
            <a:r>
              <a:rPr lang="en-US" altLang="en-US" sz="4000" dirty="0">
                <a:latin typeface=".VnTime" panose="020B7200000000000000" pitchFamily="34" charset="0"/>
              </a:rPr>
              <a:t> </a:t>
            </a:r>
            <a:r>
              <a:rPr lang="en-US" altLang="en-US" sz="4000" dirty="0" err="1">
                <a:latin typeface=".VnTime" panose="020B7200000000000000" pitchFamily="34" charset="0"/>
              </a:rPr>
              <a:t>tö</a:t>
            </a:r>
            <a:r>
              <a:rPr lang="en-US" altLang="en-US" sz="4000" dirty="0">
                <a:latin typeface=".VnTime" panose="020B7200000000000000" pitchFamily="34" charset="0"/>
              </a:rPr>
              <a:t>, </a:t>
            </a:r>
            <a:r>
              <a:rPr lang="en-US" altLang="en-US" sz="4000" dirty="0" err="1">
                <a:latin typeface=".VnTime" panose="020B7200000000000000" pitchFamily="34" charset="0"/>
              </a:rPr>
              <a:t>tËp</a:t>
            </a:r>
            <a:r>
              <a:rPr lang="en-US" altLang="en-US" sz="4000" dirty="0">
                <a:latin typeface=".VnTime" panose="020B7200000000000000" pitchFamily="34" charset="0"/>
              </a:rPr>
              <a:t> </a:t>
            </a:r>
            <a:r>
              <a:rPr lang="en-US" altLang="en-US" sz="4000" dirty="0" err="1">
                <a:latin typeface=".VnTime" panose="020B7200000000000000" pitchFamily="34" charset="0"/>
              </a:rPr>
              <a:t>hîp</a:t>
            </a:r>
            <a:r>
              <a:rPr lang="en-US" altLang="en-US" sz="4000" dirty="0">
                <a:latin typeface=".VnTime" panose="020B7200000000000000" pitchFamily="34" charset="0"/>
              </a:rPr>
              <a:t> con </a:t>
            </a:r>
            <a:r>
              <a:rPr lang="en-US" altLang="en-US" sz="4000" dirty="0" err="1">
                <a:latin typeface=".VnTime" panose="020B7200000000000000" pitchFamily="34" charset="0"/>
              </a:rPr>
              <a:t>chóng</a:t>
            </a:r>
            <a:r>
              <a:rPr lang="en-US" altLang="en-US" sz="4000" dirty="0">
                <a:latin typeface=".VnTime" panose="020B7200000000000000" pitchFamily="34" charset="0"/>
              </a:rPr>
              <a:t> ta ®· ®­</a:t>
            </a:r>
            <a:r>
              <a:rPr lang="en-US" altLang="en-US" sz="4000" dirty="0" err="1">
                <a:latin typeface=".VnTime" panose="020B7200000000000000" pitchFamily="34" charset="0"/>
              </a:rPr>
              <a:t>îc</a:t>
            </a:r>
            <a:r>
              <a:rPr lang="en-US" altLang="en-US" sz="4000" dirty="0">
                <a:latin typeface=".VnTime" panose="020B7200000000000000" pitchFamily="34" charset="0"/>
              </a:rPr>
              <a:t> </a:t>
            </a:r>
            <a:r>
              <a:rPr lang="en-US" altLang="en-US" sz="4000" dirty="0" err="1">
                <a:latin typeface=".VnTime" panose="020B7200000000000000" pitchFamily="34" charset="0"/>
              </a:rPr>
              <a:t>häc</a:t>
            </a:r>
            <a:r>
              <a:rPr lang="en-US" altLang="en-US" sz="4000" dirty="0">
                <a:latin typeface=".VnTime" panose="020B7200000000000000" pitchFamily="34" charset="0"/>
              </a:rPr>
              <a:t> </a:t>
            </a:r>
            <a:r>
              <a:rPr lang="en-US" altLang="en-US" sz="4000" dirty="0" err="1">
                <a:latin typeface=".VnTime" panose="020B7200000000000000" pitchFamily="34" charset="0"/>
              </a:rPr>
              <a:t>tõ</a:t>
            </a:r>
            <a:r>
              <a:rPr lang="en-US" altLang="en-US" sz="4000" dirty="0">
                <a:latin typeface=".VnTime" panose="020B7200000000000000" pitchFamily="34" charset="0"/>
              </a:rPr>
              <a:t> </a:t>
            </a:r>
            <a:r>
              <a:rPr lang="en-US" altLang="en-US" sz="4000" dirty="0" err="1">
                <a:latin typeface=".VnTime" panose="020B7200000000000000" pitchFamily="34" charset="0"/>
              </a:rPr>
              <a:t>líp</a:t>
            </a:r>
            <a:r>
              <a:rPr lang="en-US" altLang="en-US" sz="4000" dirty="0">
                <a:latin typeface=".VnTime" panose="020B7200000000000000" pitchFamily="34" charset="0"/>
              </a:rPr>
              <a:t> 6. V× </a:t>
            </a:r>
            <a:r>
              <a:rPr lang="en-US" altLang="en-US" sz="4000" dirty="0" err="1">
                <a:latin typeface=".VnTime" panose="020B7200000000000000" pitchFamily="34" charset="0"/>
              </a:rPr>
              <a:t>vËy</a:t>
            </a:r>
            <a:r>
              <a:rPr lang="en-US" altLang="en-US" sz="4000" dirty="0">
                <a:latin typeface=".VnTime" panose="020B7200000000000000" pitchFamily="34" charset="0"/>
              </a:rPr>
              <a:t> </a:t>
            </a:r>
            <a:r>
              <a:rPr lang="en-US" altLang="en-US" sz="4000" dirty="0" err="1">
                <a:latin typeface=".VnTime" panose="020B7200000000000000" pitchFamily="34" charset="0"/>
              </a:rPr>
              <a:t>trong</a:t>
            </a:r>
            <a:r>
              <a:rPr lang="en-US" altLang="en-US" sz="4000" dirty="0">
                <a:latin typeface=".VnTime" panose="020B7200000000000000" pitchFamily="34" charset="0"/>
              </a:rPr>
              <a:t> </a:t>
            </a:r>
            <a:r>
              <a:rPr lang="en-US" altLang="en-US" sz="4000" dirty="0" err="1">
                <a:latin typeface=".VnTime" panose="020B7200000000000000" pitchFamily="34" charset="0"/>
              </a:rPr>
              <a:t>bµi</a:t>
            </a:r>
            <a:r>
              <a:rPr lang="en-US" altLang="en-US" sz="4000" dirty="0">
                <a:latin typeface=".VnTime" panose="020B7200000000000000" pitchFamily="34" charset="0"/>
              </a:rPr>
              <a:t> </a:t>
            </a:r>
            <a:r>
              <a:rPr lang="en-US" altLang="en-US" sz="4000" dirty="0" err="1">
                <a:latin typeface=".VnTime" panose="020B7200000000000000" pitchFamily="34" charset="0"/>
              </a:rPr>
              <a:t>h«m</a:t>
            </a:r>
            <a:r>
              <a:rPr lang="en-US" altLang="en-US" sz="4000" dirty="0">
                <a:latin typeface=".VnTime" panose="020B7200000000000000" pitchFamily="34" charset="0"/>
              </a:rPr>
              <a:t> nay </a:t>
            </a:r>
            <a:r>
              <a:rPr lang="en-US" altLang="en-US" sz="4000" dirty="0" err="1">
                <a:latin typeface=".VnTime" panose="020B7200000000000000" pitchFamily="34" charset="0"/>
              </a:rPr>
              <a:t>c¸c</a:t>
            </a:r>
            <a:r>
              <a:rPr lang="en-US" altLang="en-US" sz="4000" dirty="0">
                <a:latin typeface=".VnTime" panose="020B7200000000000000" pitchFamily="34" charset="0"/>
              </a:rPr>
              <a:t> k/n </a:t>
            </a:r>
            <a:r>
              <a:rPr lang="en-US" altLang="en-US" sz="4000" dirty="0" err="1">
                <a:latin typeface=".VnTime" panose="020B7200000000000000" pitchFamily="34" charset="0"/>
              </a:rPr>
              <a:t>nµy</a:t>
            </a:r>
            <a:r>
              <a:rPr lang="en-US" altLang="en-US" sz="4000" dirty="0">
                <a:latin typeface=".VnTime" panose="020B7200000000000000" pitchFamily="34" charset="0"/>
              </a:rPr>
              <a:t> ®­</a:t>
            </a:r>
            <a:r>
              <a:rPr lang="en-US" altLang="en-US" sz="4000" dirty="0" err="1">
                <a:latin typeface=".VnTime" panose="020B7200000000000000" pitchFamily="34" charset="0"/>
              </a:rPr>
              <a:t>îc</a:t>
            </a:r>
            <a:r>
              <a:rPr lang="en-US" altLang="en-US" sz="4000" dirty="0">
                <a:latin typeface=".VnTime" panose="020B7200000000000000" pitchFamily="34" charset="0"/>
              </a:rPr>
              <a:t> </a:t>
            </a:r>
            <a:r>
              <a:rPr lang="en-US" altLang="en-US" sz="4000" dirty="0" err="1">
                <a:latin typeface=".VnTime" panose="020B7200000000000000" pitchFamily="34" charset="0"/>
              </a:rPr>
              <a:t>tr×nh</a:t>
            </a:r>
            <a:r>
              <a:rPr lang="en-US" altLang="en-US" sz="4000" dirty="0">
                <a:latin typeface=".VnTime" panose="020B7200000000000000" pitchFamily="34" charset="0"/>
              </a:rPr>
              <a:t> l¹i 1 </a:t>
            </a:r>
            <a:r>
              <a:rPr lang="en-US" altLang="en-US" sz="4000" dirty="0" err="1">
                <a:latin typeface=".VnTime" panose="020B7200000000000000" pitchFamily="34" charset="0"/>
              </a:rPr>
              <a:t>c¸ch</a:t>
            </a:r>
            <a:r>
              <a:rPr lang="en-US" altLang="en-US" sz="4000" dirty="0">
                <a:latin typeface=".VnTime" panose="020B7200000000000000" pitchFamily="34" charset="0"/>
              </a:rPr>
              <a:t> ng¾n </a:t>
            </a:r>
            <a:r>
              <a:rPr lang="en-US" altLang="en-US" sz="4000" dirty="0" err="1">
                <a:latin typeface=".VnTime" panose="020B7200000000000000" pitchFamily="34" charset="0"/>
              </a:rPr>
              <a:t>gän</a:t>
            </a:r>
            <a:r>
              <a:rPr lang="en-US" altLang="en-US" sz="4000" dirty="0">
                <a:latin typeface=".VnTime" panose="020B7200000000000000" pitchFamily="34" charset="0"/>
              </a:rPr>
              <a:t> vµ ®</a:t>
            </a:r>
            <a:r>
              <a:rPr lang="en-US" altLang="en-US" sz="4000" dirty="0" err="1">
                <a:latin typeface=".VnTime" panose="020B7200000000000000" pitchFamily="34" charset="0"/>
              </a:rPr>
              <a:t>iÓm</a:t>
            </a:r>
            <a:r>
              <a:rPr lang="en-US" altLang="en-US" sz="4000" dirty="0">
                <a:latin typeface=".VnTime" panose="020B7200000000000000" pitchFamily="34" charset="0"/>
              </a:rPr>
              <a:t> </a:t>
            </a:r>
            <a:r>
              <a:rPr lang="en-US" altLang="en-US" sz="4000" dirty="0" err="1">
                <a:latin typeface=".VnTime" panose="020B7200000000000000" pitchFamily="34" charset="0"/>
              </a:rPr>
              <a:t>míi</a:t>
            </a:r>
            <a:r>
              <a:rPr lang="en-US" altLang="en-US" sz="4000" dirty="0">
                <a:latin typeface=".VnTime" panose="020B7200000000000000" pitchFamily="34" charset="0"/>
              </a:rPr>
              <a:t> lµ </a:t>
            </a:r>
            <a:r>
              <a:rPr lang="en-US" altLang="en-US" sz="4000" dirty="0" err="1">
                <a:latin typeface=".VnTime" panose="020B7200000000000000" pitchFamily="34" charset="0"/>
              </a:rPr>
              <a:t>cã</a:t>
            </a:r>
            <a:r>
              <a:rPr lang="en-US" altLang="en-US" sz="4000" dirty="0">
                <a:latin typeface=".VnTime" panose="020B7200000000000000" pitchFamily="34" charset="0"/>
              </a:rPr>
              <a:t> </a:t>
            </a:r>
            <a:r>
              <a:rPr lang="en-US" altLang="en-US" sz="4000" dirty="0" err="1">
                <a:latin typeface=".VnTime" panose="020B7200000000000000" pitchFamily="34" charset="0"/>
              </a:rPr>
              <a:t>sdông</a:t>
            </a:r>
            <a:r>
              <a:rPr lang="en-US" altLang="en-US" sz="4000" dirty="0">
                <a:latin typeface=".VnTime" panose="020B7200000000000000" pitchFamily="34" charset="0"/>
              </a:rPr>
              <a:t> </a:t>
            </a:r>
            <a:r>
              <a:rPr lang="en-US" altLang="en-US" sz="4000" dirty="0" err="1">
                <a:latin typeface=".VnTime" panose="020B7200000000000000" pitchFamily="34" charset="0"/>
              </a:rPr>
              <a:t>ng«n</a:t>
            </a:r>
            <a:r>
              <a:rPr lang="en-US" altLang="en-US" sz="4000" dirty="0">
                <a:latin typeface=".VnTime" panose="020B7200000000000000" pitchFamily="34" charset="0"/>
              </a:rPr>
              <a:t> ng÷ </a:t>
            </a:r>
            <a:r>
              <a:rPr lang="en-US" altLang="en-US" sz="4000" dirty="0" err="1">
                <a:latin typeface=".VnTime" panose="020B7200000000000000" pitchFamily="34" charset="0"/>
              </a:rPr>
              <a:t>mÖnh</a:t>
            </a:r>
            <a:r>
              <a:rPr lang="en-US" altLang="en-US" sz="4000" dirty="0">
                <a:latin typeface=".VnTime" panose="020B7200000000000000" pitchFamily="34" charset="0"/>
              </a:rPr>
              <a:t> ®Ò ®Ó </a:t>
            </a:r>
            <a:r>
              <a:rPr lang="en-US" altLang="en-US" sz="4000" dirty="0" err="1">
                <a:latin typeface=".VnTime" panose="020B7200000000000000" pitchFamily="34" charset="0"/>
              </a:rPr>
              <a:t>tr×nh</a:t>
            </a:r>
            <a:r>
              <a:rPr lang="en-US" altLang="en-US" sz="4000" dirty="0">
                <a:latin typeface=".VnTime" panose="020B7200000000000000" pitchFamily="34" charset="0"/>
              </a:rPr>
              <a:t> </a:t>
            </a:r>
            <a:r>
              <a:rPr lang="en-US" altLang="en-US" sz="4000" dirty="0" err="1">
                <a:latin typeface=".VnTime" panose="020B7200000000000000" pitchFamily="34" charset="0"/>
              </a:rPr>
              <a:t>bµy</a:t>
            </a:r>
            <a:endParaRPr lang="en-US" altLang="en-US" sz="4000" dirty="0">
              <a:latin typeface=".VnTime" panose="020B7200000000000000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C1E72CC-143E-4E02-880E-4733DF924F32}"/>
              </a:ext>
            </a:extLst>
          </p:cNvPr>
          <p:cNvGrpSpPr/>
          <p:nvPr/>
        </p:nvGrpSpPr>
        <p:grpSpPr>
          <a:xfrm>
            <a:off x="1032034" y="4087118"/>
            <a:ext cx="21292833" cy="1785104"/>
            <a:chOff x="1032034" y="4087118"/>
            <a:chExt cx="21292833" cy="1785104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3E8F26EE-9529-4ADB-AEB8-52EBD5135EB6}"/>
                </a:ext>
              </a:extLst>
            </p:cNvPr>
            <p:cNvSpPr/>
            <p:nvPr/>
          </p:nvSpPr>
          <p:spPr>
            <a:xfrm>
              <a:off x="1032034" y="4087118"/>
              <a:ext cx="21292833" cy="1785104"/>
            </a:xfrm>
            <a:prstGeom prst="rect">
              <a:avLst/>
            </a:prstGeom>
            <a:noFill/>
            <a:ln w="57150" cmpd="dbl"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4400" dirty="0">
                  <a:solidFill>
                    <a:schemeClr val="tx1"/>
                  </a:solidFill>
                  <a:sym typeface="Wingdings 2" panose="05020102010507070707" pitchFamily="18" charset="2"/>
                </a:rPr>
                <a:t> </a:t>
              </a:r>
              <a:r>
                <a:rPr lang="en-US" altLang="en-US" sz="4400" dirty="0" err="1">
                  <a:latin typeface=".VnTime" panose="020B7200000000000000" pitchFamily="34" charset="0"/>
                </a:rPr>
                <a:t>Nªu</a:t>
              </a:r>
              <a:r>
                <a:rPr lang="en-US" altLang="en-US" sz="4400" dirty="0">
                  <a:latin typeface=".VnTime" panose="020B7200000000000000" pitchFamily="34" charset="0"/>
                </a:rPr>
                <a:t> </a:t>
              </a:r>
              <a:r>
                <a:rPr lang="en-US" altLang="en-US" sz="4400" dirty="0" err="1">
                  <a:latin typeface=".VnTime" panose="020B7200000000000000" pitchFamily="34" charset="0"/>
                </a:rPr>
                <a:t>vÝ</a:t>
              </a:r>
              <a:r>
                <a:rPr lang="en-US" altLang="en-US" sz="4400" dirty="0">
                  <a:latin typeface=".VnTime" panose="020B7200000000000000" pitchFamily="34" charset="0"/>
                </a:rPr>
                <a:t> </a:t>
              </a:r>
              <a:r>
                <a:rPr lang="en-US" altLang="en-US" sz="4400" dirty="0" err="1">
                  <a:latin typeface=".VnTime" panose="020B7200000000000000" pitchFamily="34" charset="0"/>
                </a:rPr>
                <a:t>dô</a:t>
              </a:r>
              <a:r>
                <a:rPr lang="en-US" altLang="en-US" sz="4400" dirty="0">
                  <a:latin typeface=".VnTime" panose="020B7200000000000000" pitchFamily="34" charset="0"/>
                </a:rPr>
                <a:t> </a:t>
              </a:r>
              <a:r>
                <a:rPr lang="en-US" altLang="en-US" sz="4400" dirty="0" err="1">
                  <a:latin typeface=".VnTime" panose="020B7200000000000000" pitchFamily="34" charset="0"/>
                </a:rPr>
                <a:t>vÒ</a:t>
              </a:r>
              <a:r>
                <a:rPr lang="en-US" altLang="en-US" sz="4400" dirty="0">
                  <a:latin typeface=".VnTime" panose="020B7200000000000000" pitchFamily="34" charset="0"/>
                </a:rPr>
                <a:t> </a:t>
              </a:r>
              <a:r>
                <a:rPr lang="en-US" altLang="en-US" sz="4400" dirty="0" err="1">
                  <a:latin typeface=".VnTime" panose="020B7200000000000000" pitchFamily="34" charset="0"/>
                </a:rPr>
                <a:t>tËp</a:t>
              </a:r>
              <a:r>
                <a:rPr lang="en-US" altLang="en-US" sz="4400" dirty="0">
                  <a:latin typeface=".VnTime" panose="020B7200000000000000" pitchFamily="34" charset="0"/>
                </a:rPr>
                <a:t> </a:t>
              </a:r>
              <a:r>
                <a:rPr lang="en-US" altLang="en-US" sz="4400" dirty="0" err="1">
                  <a:latin typeface=".VnTime" panose="020B7200000000000000" pitchFamily="34" charset="0"/>
                </a:rPr>
                <a:t>hîp</a:t>
              </a:r>
              <a:r>
                <a:rPr lang="en-US" altLang="en-US" sz="4400" dirty="0">
                  <a:latin typeface=".VnTime" panose="020B7200000000000000" pitchFamily="34" charset="0"/>
                </a:rPr>
                <a:t> ?  </a:t>
              </a:r>
              <a:r>
                <a:rPr lang="en-US" altLang="en-US" sz="4400" dirty="0" err="1">
                  <a:latin typeface=".VnTime" panose="020B7200000000000000" pitchFamily="34" charset="0"/>
                </a:rPr>
                <a:t>Dïng</a:t>
              </a:r>
              <a:r>
                <a:rPr lang="en-US" altLang="en-US" sz="4400" dirty="0">
                  <a:latin typeface=".VnTime" panose="020B7200000000000000" pitchFamily="34" charset="0"/>
                </a:rPr>
                <a:t> </a:t>
              </a:r>
              <a:r>
                <a:rPr lang="en-US" altLang="en-US" sz="4400" dirty="0" err="1">
                  <a:latin typeface=".VnTime" panose="020B7200000000000000" pitchFamily="34" charset="0"/>
                </a:rPr>
                <a:t>kÝ</a:t>
              </a:r>
              <a:r>
                <a:rPr lang="en-US" altLang="en-US" sz="4400" dirty="0">
                  <a:latin typeface=".VnTime" panose="020B7200000000000000" pitchFamily="34" charset="0"/>
                </a:rPr>
                <a:t> </a:t>
              </a:r>
              <a:r>
                <a:rPr lang="en-US" altLang="en-US" sz="4400" dirty="0" err="1">
                  <a:latin typeface=".VnTime" panose="020B7200000000000000" pitchFamily="34" charset="0"/>
                </a:rPr>
                <a:t>hiÖu</a:t>
              </a:r>
              <a:r>
                <a:rPr lang="en-US" altLang="en-US" sz="4400" dirty="0">
                  <a:latin typeface=".VnTime" panose="020B7200000000000000" pitchFamily="34" charset="0"/>
                </a:rPr>
                <a:t> </a:t>
              </a:r>
              <a:r>
                <a:rPr lang="ru-RU" alt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Є</a:t>
              </a:r>
              <a:r>
                <a:rPr lang="en-US" alt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400" dirty="0">
                  <a:latin typeface=".VnTime" panose="020B7200000000000000" pitchFamily="34" charset="0"/>
                  <a:cs typeface="Times New Roman" panose="02020603050405020304" pitchFamily="18" charset="0"/>
                </a:rPr>
                <a:t>vµ </a:t>
              </a:r>
              <a:r>
                <a:rPr lang="en-US" altLang="en-US" sz="4400" dirty="0">
                  <a:latin typeface=".VnTime" panose="020B7200000000000000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 ®Ó </a:t>
              </a:r>
              <a:r>
                <a:rPr lang="en-US" altLang="en-US" sz="4400" dirty="0" err="1">
                  <a:latin typeface=".VnTime" panose="020B7200000000000000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viÕt</a:t>
              </a:r>
              <a:r>
                <a:rPr lang="en-US" altLang="en-US" sz="4400" dirty="0">
                  <a:latin typeface=".VnTime" panose="020B7200000000000000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4400" dirty="0" err="1">
                  <a:latin typeface=".VnTime" panose="020B7200000000000000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c¸c</a:t>
              </a:r>
              <a:r>
                <a:rPr lang="en-US" altLang="en-US" sz="4400" dirty="0">
                  <a:latin typeface=".VnTime" panose="020B7200000000000000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m® </a:t>
              </a:r>
              <a:r>
                <a:rPr lang="en-US" altLang="en-US" sz="4400" dirty="0" err="1">
                  <a:latin typeface=".VnTime" panose="020B7200000000000000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sau</a:t>
              </a:r>
              <a:r>
                <a:rPr lang="en-US" altLang="en-US" sz="4400" dirty="0">
                  <a:latin typeface=".VnTime" panose="020B7200000000000000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: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4400" dirty="0">
                  <a:latin typeface=".VnTime" panose="020B7200000000000000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a) 5 </a:t>
              </a:r>
              <a:r>
                <a:rPr lang="en-US" alt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là</a:t>
              </a:r>
              <a:r>
                <a:rPr lang="en-US" altLang="en-US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số</a:t>
              </a:r>
              <a:r>
                <a:rPr lang="en-US" altLang="en-US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tự</a:t>
              </a:r>
              <a:r>
                <a:rPr lang="en-US" altLang="en-US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nhiên</a:t>
              </a:r>
              <a:r>
                <a:rPr lang="en-US" altLang="en-US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 </a:t>
              </a:r>
              <a:r>
                <a:rPr lang="en-US" altLang="en-US" sz="4400" dirty="0">
                  <a:latin typeface=".VnTime" panose="020B7200000000000000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     b)       </a:t>
              </a:r>
              <a:r>
                <a:rPr lang="en-US" altLang="en-US" sz="4400" dirty="0" err="1">
                  <a:latin typeface=".VnTime" panose="020B7200000000000000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kh«ng</a:t>
              </a:r>
              <a:r>
                <a:rPr lang="en-US" altLang="en-US" sz="4400" dirty="0">
                  <a:latin typeface=".VnTime" panose="020B7200000000000000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4400" dirty="0" err="1">
                  <a:latin typeface=".VnTime" panose="020B7200000000000000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ph¶i</a:t>
              </a:r>
              <a:r>
                <a:rPr lang="en-US" altLang="en-US" sz="4400" dirty="0">
                  <a:latin typeface=".VnTime" panose="020B7200000000000000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lµ </a:t>
              </a:r>
              <a:r>
                <a:rPr lang="en-US" altLang="en-US" sz="4400" dirty="0" err="1">
                  <a:latin typeface=".VnTime" panose="020B7200000000000000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sè</a:t>
              </a:r>
              <a:r>
                <a:rPr lang="en-US" altLang="en-US" sz="4400" dirty="0">
                  <a:latin typeface=".VnTime" panose="020B7200000000000000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4400" dirty="0" err="1">
                  <a:latin typeface=".VnTime" panose="020B7200000000000000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h­ửu</a:t>
              </a:r>
              <a:r>
                <a:rPr lang="en-US" altLang="en-US" sz="4400" dirty="0">
                  <a:latin typeface=".VnTime" panose="020B7200000000000000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4400" dirty="0" err="1">
                  <a:latin typeface=".VnTime" panose="020B7200000000000000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tû</a:t>
              </a:r>
              <a:endParaRPr lang="vi-VN" sz="4400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xmlns="" id="{BD1D189B-9D50-406D-A9D7-CF08ECA185D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6609321"/>
                </p:ext>
              </p:extLst>
            </p:nvPr>
          </p:nvGraphicFramePr>
          <p:xfrm>
            <a:off x="7132428" y="5194220"/>
            <a:ext cx="899052" cy="6780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Equation" r:id="rId4" imgW="228600" imgH="228600" progId="Equation.DSMT4">
                    <p:embed/>
                  </p:oleObj>
                </mc:Choice>
                <mc:Fallback>
                  <p:oleObj name="Equation" r:id="rId4" imgW="2286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132428" y="5194220"/>
                          <a:ext cx="899052" cy="67800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1ACC759-6EDE-4D24-B1FD-184411E6609F}"/>
              </a:ext>
            </a:extLst>
          </p:cNvPr>
          <p:cNvGrpSpPr/>
          <p:nvPr/>
        </p:nvGrpSpPr>
        <p:grpSpPr>
          <a:xfrm>
            <a:off x="1025503" y="6234384"/>
            <a:ext cx="19781740" cy="2985433"/>
            <a:chOff x="1025503" y="5712483"/>
            <a:chExt cx="19781740" cy="298543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F3F369D-F8DD-4F7D-B143-F5BAD7C457DF}"/>
                </a:ext>
              </a:extLst>
            </p:cNvPr>
            <p:cNvSpPr/>
            <p:nvPr/>
          </p:nvSpPr>
          <p:spPr>
            <a:xfrm>
              <a:off x="1025503" y="5712483"/>
              <a:ext cx="19781740" cy="2985433"/>
            </a:xfrm>
            <a:prstGeom prst="rect">
              <a:avLst/>
            </a:prstGeom>
            <a:noFill/>
            <a:ln w="57150" cmpd="dbl"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fr-FR" sz="4400" dirty="0">
                  <a:solidFill>
                    <a:schemeClr val="tx1"/>
                  </a:solidFill>
                  <a:sym typeface="Wingdings 2" panose="05020102010507070707" pitchFamily="18" charset="2"/>
                </a:rPr>
                <a:t></a:t>
              </a:r>
              <a:r>
                <a:rPr lang="en-US" altLang="en-US" sz="4800" dirty="0">
                  <a:latin typeface=".VnTime" panose="020B7200000000000000" pitchFamily="34" charset="0"/>
                </a:rPr>
                <a:t>VÝ </a:t>
              </a:r>
              <a:r>
                <a:rPr lang="en-US" altLang="en-US" sz="4800" dirty="0" err="1">
                  <a:latin typeface=".VnTime" panose="020B7200000000000000" pitchFamily="34" charset="0"/>
                </a:rPr>
                <a:t>dô</a:t>
              </a:r>
              <a:r>
                <a:rPr lang="en-US" altLang="en-US" sz="4800" dirty="0">
                  <a:latin typeface=".VnTime" panose="020B7200000000000000" pitchFamily="34" charset="0"/>
                </a:rPr>
                <a:t> </a:t>
              </a:r>
              <a:r>
                <a:rPr lang="en-US" altLang="en-US" sz="4800" dirty="0" err="1">
                  <a:latin typeface=".VnTime" panose="020B7200000000000000" pitchFamily="34" charset="0"/>
                </a:rPr>
                <a:t>vÒ</a:t>
              </a:r>
              <a:r>
                <a:rPr lang="en-US" altLang="en-US" sz="4800" dirty="0">
                  <a:latin typeface=".VnTime" panose="020B7200000000000000" pitchFamily="34" charset="0"/>
                </a:rPr>
                <a:t> </a:t>
              </a:r>
              <a:r>
                <a:rPr lang="en-US" altLang="en-US" sz="4800" dirty="0" err="1">
                  <a:latin typeface=".VnTime" panose="020B7200000000000000" pitchFamily="34" charset="0"/>
                </a:rPr>
                <a:t>tËp</a:t>
              </a:r>
              <a:r>
                <a:rPr lang="en-US" altLang="en-US" sz="4800" dirty="0">
                  <a:latin typeface=".VnTime" panose="020B7200000000000000" pitchFamily="34" charset="0"/>
                </a:rPr>
                <a:t> </a:t>
              </a:r>
              <a:r>
                <a:rPr lang="en-US" altLang="en-US" sz="4800" dirty="0" err="1">
                  <a:latin typeface=".VnTime" panose="020B7200000000000000" pitchFamily="34" charset="0"/>
                </a:rPr>
                <a:t>hîp</a:t>
              </a:r>
              <a:r>
                <a:rPr lang="en-US" altLang="en-US" sz="4800" dirty="0">
                  <a:latin typeface=".VnTime" panose="020B7200000000000000" pitchFamily="34" charset="0"/>
                </a:rPr>
                <a:t>: </a:t>
              </a:r>
              <a:r>
                <a:rPr lang="en-US" altLang="en-US" sz="4800" dirty="0" err="1">
                  <a:latin typeface=".VnTime" panose="020B7200000000000000" pitchFamily="34" charset="0"/>
                </a:rPr>
                <a:t>TËp</a:t>
              </a:r>
              <a:r>
                <a:rPr lang="en-US" altLang="en-US" sz="4800" dirty="0">
                  <a:latin typeface=".VnTime" panose="020B7200000000000000" pitchFamily="34" charset="0"/>
                </a:rPr>
                <a:t> </a:t>
              </a:r>
              <a:r>
                <a:rPr lang="en-US" altLang="en-US" sz="4800" dirty="0" err="1">
                  <a:latin typeface=".VnTime" panose="020B7200000000000000" pitchFamily="34" charset="0"/>
                </a:rPr>
                <a:t>hîp</a:t>
              </a:r>
              <a:r>
                <a:rPr lang="en-US" altLang="en-US" sz="4800" dirty="0">
                  <a:latin typeface=".VnTime" panose="020B7200000000000000" pitchFamily="34" charset="0"/>
                </a:rPr>
                <a:t> </a:t>
              </a:r>
              <a:r>
                <a:rPr lang="en-US" altLang="en-US" sz="4800" dirty="0" err="1">
                  <a:latin typeface=".VnTime" panose="020B7200000000000000" pitchFamily="34" charset="0"/>
                </a:rPr>
                <a:t>c¸c</a:t>
              </a:r>
              <a:r>
                <a:rPr lang="en-US" altLang="en-US" sz="4800" dirty="0">
                  <a:latin typeface=".VnTime" panose="020B7200000000000000" pitchFamily="34" charset="0"/>
                </a:rPr>
                <a:t> </a:t>
              </a:r>
              <a:r>
                <a:rPr lang="en-US" altLang="en-US" sz="4800" dirty="0" err="1">
                  <a:latin typeface=".VnTime" panose="020B7200000000000000" pitchFamily="34" charset="0"/>
                </a:rPr>
                <a:t>häc</a:t>
              </a:r>
              <a:r>
                <a:rPr lang="en-US" altLang="en-US" sz="4800" dirty="0">
                  <a:latin typeface=".VnTime" panose="020B7200000000000000" pitchFamily="34" charset="0"/>
                </a:rPr>
                <a:t> </a:t>
              </a:r>
              <a:r>
                <a:rPr lang="en-US" altLang="en-US" sz="4800" dirty="0" err="1">
                  <a:latin typeface=".VnTime" panose="020B7200000000000000" pitchFamily="34" charset="0"/>
                </a:rPr>
                <a:t>sinh</a:t>
              </a:r>
              <a:r>
                <a:rPr lang="en-US" altLang="en-US" sz="4800" dirty="0">
                  <a:latin typeface=".VnTime" panose="020B7200000000000000" pitchFamily="34" charset="0"/>
                </a:rPr>
                <a:t> </a:t>
              </a:r>
              <a:r>
                <a:rPr lang="en-US" altLang="en-US" sz="4800" dirty="0" err="1">
                  <a:latin typeface=".VnTime" panose="020B7200000000000000" pitchFamily="34" charset="0"/>
                </a:rPr>
                <a:t>cña</a:t>
              </a:r>
              <a:r>
                <a:rPr lang="en-US" altLang="en-US" sz="4800" dirty="0">
                  <a:latin typeface=".VnTime" panose="020B7200000000000000" pitchFamily="34" charset="0"/>
                </a:rPr>
                <a:t> </a:t>
              </a:r>
              <a:r>
                <a:rPr lang="en-US" altLang="en-US" sz="4800" dirty="0" err="1">
                  <a:latin typeface=".VnTime" panose="020B7200000000000000" pitchFamily="34" charset="0"/>
                </a:rPr>
                <a:t>líp</a:t>
              </a:r>
              <a:r>
                <a:rPr lang="en-US" altLang="en-US" sz="4800" dirty="0">
                  <a:latin typeface=".VnTime" panose="020B7200000000000000" pitchFamily="34" charset="0"/>
                </a:rPr>
                <a:t> 10a5, </a:t>
              </a:r>
              <a:r>
                <a:rPr lang="en-US" altLang="en-US" sz="4800" dirty="0" err="1">
                  <a:latin typeface=".VnTime" panose="020B7200000000000000" pitchFamily="34" charset="0"/>
                </a:rPr>
                <a:t>hoÆc</a:t>
              </a:r>
              <a:r>
                <a:rPr lang="en-US" altLang="en-US" sz="4800" dirty="0">
                  <a:latin typeface=".VnTime" panose="020B7200000000000000" pitchFamily="34" charset="0"/>
                </a:rPr>
                <a:t> </a:t>
              </a:r>
              <a:r>
                <a:rPr lang="en-US" altLang="en-US" sz="4800" dirty="0" err="1">
                  <a:latin typeface=".VnTime" panose="020B7200000000000000" pitchFamily="34" charset="0"/>
                </a:rPr>
                <a:t>tËp</a:t>
              </a:r>
              <a:r>
                <a:rPr lang="en-US" altLang="en-US" sz="4800" dirty="0">
                  <a:latin typeface=".VnTime" panose="020B7200000000000000" pitchFamily="34" charset="0"/>
                </a:rPr>
                <a:t> </a:t>
              </a:r>
              <a:r>
                <a:rPr lang="en-US" altLang="en-US" sz="4800" dirty="0" err="1">
                  <a:latin typeface=".VnTime" panose="020B7200000000000000" pitchFamily="34" charset="0"/>
                </a:rPr>
                <a:t>hîp</a:t>
              </a:r>
              <a:r>
                <a:rPr lang="en-US" altLang="en-US" sz="4800" dirty="0">
                  <a:latin typeface=".VnTime" panose="020B7200000000000000" pitchFamily="34" charset="0"/>
                </a:rPr>
                <a:t> </a:t>
              </a:r>
              <a:r>
                <a:rPr lang="en-US" altLang="en-US" sz="4800" dirty="0" err="1">
                  <a:latin typeface=".VnTime" panose="020B7200000000000000" pitchFamily="34" charset="0"/>
                </a:rPr>
                <a:t>sè</a:t>
              </a:r>
              <a:r>
                <a:rPr lang="en-US" altLang="en-US" sz="4800" dirty="0">
                  <a:latin typeface=".VnTime" panose="020B7200000000000000" pitchFamily="34" charset="0"/>
                </a:rPr>
                <a:t> </a:t>
              </a:r>
              <a:r>
                <a:rPr lang="en-US" altLang="en-US" sz="4800" dirty="0" err="1">
                  <a:latin typeface=".VnTime" panose="020B7200000000000000" pitchFamily="34" charset="0"/>
                </a:rPr>
                <a:t>c¸c</a:t>
              </a:r>
              <a:r>
                <a:rPr lang="en-US" altLang="en-US" sz="4800" dirty="0">
                  <a:latin typeface=".VnTime" panose="020B7200000000000000" pitchFamily="34" charset="0"/>
                </a:rPr>
                <a:t> </a:t>
              </a:r>
              <a:r>
                <a:rPr lang="en-US" altLang="en-US" sz="4800" dirty="0" err="1">
                  <a:latin typeface=".VnTime" panose="020B7200000000000000" pitchFamily="34" charset="0"/>
                </a:rPr>
                <a:t>quyÓn</a:t>
              </a:r>
              <a:r>
                <a:rPr lang="en-US" altLang="en-US" sz="4800" dirty="0">
                  <a:latin typeface=".VnTime" panose="020B7200000000000000" pitchFamily="34" charset="0"/>
                </a:rPr>
                <a:t> </a:t>
              </a:r>
              <a:r>
                <a:rPr lang="en-US" altLang="en-US" sz="4800" dirty="0" err="1">
                  <a:latin typeface=".VnTime" panose="020B7200000000000000" pitchFamily="34" charset="0"/>
                </a:rPr>
                <a:t>s¸ch</a:t>
              </a:r>
              <a:r>
                <a:rPr lang="en-US" altLang="en-US" sz="4800" dirty="0">
                  <a:latin typeface=".VnTime" panose="020B7200000000000000" pitchFamily="34" charset="0"/>
                </a:rPr>
                <a:t> </a:t>
              </a:r>
              <a:r>
                <a:rPr lang="en-US" altLang="en-US" sz="4800" dirty="0" err="1">
                  <a:latin typeface=".VnTime" panose="020B7200000000000000" pitchFamily="34" charset="0"/>
                </a:rPr>
                <a:t>tham</a:t>
              </a:r>
              <a:r>
                <a:rPr lang="en-US" altLang="en-US" sz="4800" dirty="0">
                  <a:latin typeface=".VnTime" panose="020B7200000000000000" pitchFamily="34" charset="0"/>
                </a:rPr>
                <a:t> </a:t>
              </a:r>
              <a:r>
                <a:rPr lang="en-US" altLang="en-US" sz="4800" dirty="0" err="1">
                  <a:latin typeface=".VnTime" panose="020B7200000000000000" pitchFamily="34" charset="0"/>
                </a:rPr>
                <a:t>kh¶o</a:t>
              </a:r>
              <a:r>
                <a:rPr lang="en-US" altLang="en-US" sz="4800" dirty="0">
                  <a:latin typeface=".VnTime" panose="020B7200000000000000" pitchFamily="34" charset="0"/>
                </a:rPr>
                <a:t> </a:t>
              </a:r>
              <a:r>
                <a:rPr lang="en-US" altLang="en-US" sz="4800" dirty="0" err="1">
                  <a:latin typeface=".VnTime" panose="020B7200000000000000" pitchFamily="34" charset="0"/>
                </a:rPr>
                <a:t>m«n</a:t>
              </a:r>
              <a:r>
                <a:rPr lang="en-US" altLang="en-US" sz="4800" dirty="0">
                  <a:latin typeface=".VnTime" panose="020B7200000000000000" pitchFamily="34" charset="0"/>
                </a:rPr>
                <a:t> </a:t>
              </a:r>
              <a:r>
                <a:rPr lang="en-US" altLang="en-US" sz="4800" dirty="0" err="1">
                  <a:latin typeface=".VnTime" panose="020B7200000000000000" pitchFamily="34" charset="0"/>
                </a:rPr>
                <a:t>To¸n</a:t>
              </a:r>
              <a:r>
                <a:rPr lang="en-US" altLang="en-US" sz="4800" dirty="0">
                  <a:latin typeface=".VnTime" panose="020B7200000000000000" pitchFamily="34" charset="0"/>
                </a:rPr>
                <a:t> </a:t>
              </a:r>
              <a:r>
                <a:rPr lang="en-US" altLang="en-US" sz="4800" dirty="0" err="1">
                  <a:latin typeface=".VnTime" panose="020B7200000000000000" pitchFamily="34" charset="0"/>
                </a:rPr>
                <a:t>trong</a:t>
              </a:r>
              <a:r>
                <a:rPr lang="en-US" altLang="en-US" sz="4800" dirty="0">
                  <a:latin typeface=".VnTime" panose="020B7200000000000000" pitchFamily="34" charset="0"/>
                </a:rPr>
                <a:t> Th­ </a:t>
              </a:r>
              <a:r>
                <a:rPr lang="en-US" altLang="en-US" sz="4800" dirty="0" err="1">
                  <a:latin typeface=".VnTime" panose="020B7200000000000000" pitchFamily="34" charset="0"/>
                </a:rPr>
                <a:t>viÖn</a:t>
              </a:r>
              <a:r>
                <a:rPr lang="en-US" altLang="en-US" sz="4800" dirty="0">
                  <a:latin typeface=".VnTime" panose="020B7200000000000000" pitchFamily="34" charset="0"/>
                </a:rPr>
                <a:t> </a:t>
              </a:r>
              <a:r>
                <a:rPr lang="en-US" altLang="en-US" sz="4800" dirty="0" err="1">
                  <a:latin typeface=".VnTime" panose="020B7200000000000000" pitchFamily="34" charset="0"/>
                </a:rPr>
                <a:t>cña</a:t>
              </a:r>
              <a:r>
                <a:rPr lang="en-US" altLang="en-US" sz="4800" dirty="0">
                  <a:latin typeface=".VnTime" panose="020B7200000000000000" pitchFamily="34" charset="0"/>
                </a:rPr>
                <a:t> </a:t>
              </a:r>
              <a:r>
                <a:rPr lang="en-US" altLang="en-US" sz="4800" dirty="0" err="1">
                  <a:latin typeface=".VnTime" panose="020B7200000000000000" pitchFamily="34" charset="0"/>
                </a:rPr>
                <a:t>Tr­êng</a:t>
              </a:r>
              <a:r>
                <a:rPr lang="en-US" altLang="en-US" sz="4800" dirty="0">
                  <a:latin typeface=".VnTime" panose="020B7200000000000000" pitchFamily="34" charset="0"/>
                </a:rPr>
                <a:t>,...</a:t>
              </a:r>
            </a:p>
            <a:p>
              <a:r>
                <a:rPr lang="en-US" altLang="en-US" sz="4800" dirty="0">
                  <a:latin typeface=".VnTime" panose="020B7200000000000000" pitchFamily="34" charset="0"/>
                </a:rPr>
                <a:t>+ 5 </a:t>
              </a:r>
              <a:r>
                <a:rPr lang="ru-RU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Є</a:t>
              </a:r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N;             </a:t>
              </a:r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 Q</a:t>
              </a:r>
            </a:p>
            <a:p>
              <a:endParaRPr lang="vi-VN" sz="44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xmlns="" id="{01E41DD8-D772-4342-AA68-03ED7E9F97E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8167046"/>
                </p:ext>
              </p:extLst>
            </p:nvPr>
          </p:nvGraphicFramePr>
          <p:xfrm>
            <a:off x="4296498" y="7289693"/>
            <a:ext cx="1143752" cy="6780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Equation" r:id="rId6" imgW="228600" imgH="228600" progId="Equation.DSMT4">
                    <p:embed/>
                  </p:oleObj>
                </mc:Choice>
                <mc:Fallback>
                  <p:oleObj name="Equation" r:id="rId6" imgW="228600" imgH="228600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xmlns="" id="{BD1D189B-9D50-406D-A9D7-CF08ECA185D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296498" y="7289693"/>
                          <a:ext cx="1143752" cy="67800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AutoShape 13">
            <a:extLst>
              <a:ext uri="{FF2B5EF4-FFF2-40B4-BE49-F238E27FC236}">
                <a16:creationId xmlns:a16="http://schemas.microsoft.com/office/drawing/2014/main" xmlns="" id="{A3C2D547-8AA1-4148-880A-973420821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2200" y="8077200"/>
            <a:ext cx="9145733" cy="3817880"/>
          </a:xfrm>
          <a:prstGeom prst="cloudCallout">
            <a:avLst>
              <a:gd name="adj1" fmla="val -66454"/>
              <a:gd name="adj2" fmla="val 4128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dirty="0" err="1">
                <a:solidFill>
                  <a:srgbClr val="FF0000"/>
                </a:solidFill>
                <a:latin typeface=".VnTime" panose="020B7200000000000000" pitchFamily="34" charset="0"/>
              </a:rPr>
              <a:t>C¸c</a:t>
            </a:r>
            <a:r>
              <a:rPr lang="en-US" altLang="en-US" sz="60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.VnTime" panose="020B7200000000000000" pitchFamily="34" charset="0"/>
              </a:rPr>
              <a:t>em</a:t>
            </a:r>
            <a:r>
              <a:rPr lang="en-US" altLang="en-US" sz="60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.VnTime" panose="020B7200000000000000" pitchFamily="34" charset="0"/>
              </a:rPr>
              <a:t>hiÓu</a:t>
            </a:r>
            <a:r>
              <a:rPr lang="en-US" altLang="en-US" sz="60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.VnTime" panose="020B7200000000000000" pitchFamily="34" charset="0"/>
              </a:rPr>
              <a:t>thÕ</a:t>
            </a:r>
            <a:r>
              <a:rPr lang="en-US" altLang="en-US" sz="60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.VnTime" panose="020B7200000000000000" pitchFamily="34" charset="0"/>
              </a:rPr>
              <a:t>nµo</a:t>
            </a:r>
            <a:r>
              <a:rPr lang="en-US" altLang="en-US" sz="60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.VnTime" panose="020B7200000000000000" pitchFamily="34" charset="0"/>
              </a:rPr>
              <a:t>vÒ</a:t>
            </a:r>
            <a:r>
              <a:rPr lang="en-US" altLang="en-US" sz="60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.VnTime" panose="020B7200000000000000" pitchFamily="34" charset="0"/>
              </a:rPr>
              <a:t>TËp</a:t>
            </a:r>
            <a:r>
              <a:rPr lang="en-US" altLang="en-US" sz="60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.VnTime" panose="020B7200000000000000" pitchFamily="34" charset="0"/>
              </a:rPr>
              <a:t>hîp</a:t>
            </a:r>
            <a:r>
              <a:rPr lang="en-US" altLang="en-US" sz="6000" dirty="0">
                <a:solidFill>
                  <a:srgbClr val="FF0000"/>
                </a:solidFill>
                <a:latin typeface=".VnTime" panose="020B7200000000000000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72047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4" grpId="0" animBg="1"/>
      <p:bldP spid="14" grpId="1" animBg="1"/>
      <p:bldP spid="15" grpId="0"/>
      <p:bldP spid="15" grpId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TẬP HỢP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15F288C5-516F-43B6-9063-DC25D5181539}"/>
              </a:ext>
            </a:extLst>
          </p:cNvPr>
          <p:cNvSpPr/>
          <p:nvPr/>
        </p:nvSpPr>
        <p:spPr>
          <a:xfrm>
            <a:off x="1793844" y="4429849"/>
            <a:ext cx="2072640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dirty="0" err="1">
                <a:cs typeface="Arial" panose="020B0604020202020204" pitchFamily="34" charset="0"/>
              </a:rPr>
              <a:t>Tập</a:t>
            </a:r>
            <a:r>
              <a:rPr lang="en-US" sz="4400" dirty="0">
                <a:cs typeface="Arial" panose="020B0604020202020204" pitchFamily="34" charset="0"/>
              </a:rPr>
              <a:t> </a:t>
            </a:r>
            <a:r>
              <a:rPr lang="en-US" sz="4400" dirty="0" err="1">
                <a:cs typeface="Arial" panose="020B0604020202020204" pitchFamily="34" charset="0"/>
              </a:rPr>
              <a:t>hợp</a:t>
            </a:r>
            <a:r>
              <a:rPr lang="en-US" sz="4400" dirty="0">
                <a:cs typeface="Arial" panose="020B0604020202020204" pitchFamily="34" charset="0"/>
              </a:rPr>
              <a:t> (</a:t>
            </a:r>
            <a:r>
              <a:rPr lang="en-US" sz="4400" dirty="0" err="1">
                <a:cs typeface="Arial" panose="020B0604020202020204" pitchFamily="34" charset="0"/>
              </a:rPr>
              <a:t>còn</a:t>
            </a:r>
            <a:r>
              <a:rPr lang="en-US" sz="4400" dirty="0">
                <a:cs typeface="Arial" panose="020B0604020202020204" pitchFamily="34" charset="0"/>
              </a:rPr>
              <a:t> </a:t>
            </a:r>
            <a:r>
              <a:rPr lang="en-US" sz="4400" dirty="0" err="1">
                <a:cs typeface="Arial" panose="020B0604020202020204" pitchFamily="34" charset="0"/>
              </a:rPr>
              <a:t>gọi</a:t>
            </a:r>
            <a:r>
              <a:rPr lang="en-US" sz="4400" dirty="0">
                <a:cs typeface="Arial" panose="020B0604020202020204" pitchFamily="34" charset="0"/>
              </a:rPr>
              <a:t> </a:t>
            </a:r>
            <a:r>
              <a:rPr lang="en-US" sz="4400" dirty="0" err="1">
                <a:cs typeface="Arial" panose="020B0604020202020204" pitchFamily="34" charset="0"/>
              </a:rPr>
              <a:t>là</a:t>
            </a:r>
            <a:r>
              <a:rPr lang="en-US" sz="4400" dirty="0">
                <a:cs typeface="Arial" panose="020B0604020202020204" pitchFamily="34" charset="0"/>
              </a:rPr>
              <a:t> </a:t>
            </a:r>
            <a:r>
              <a:rPr lang="en-US" sz="4400" dirty="0" err="1">
                <a:cs typeface="Arial" panose="020B0604020202020204" pitchFamily="34" charset="0"/>
              </a:rPr>
              <a:t>tập</a:t>
            </a:r>
            <a:r>
              <a:rPr lang="en-US" sz="4400" dirty="0">
                <a:cs typeface="Arial" panose="020B0604020202020204" pitchFamily="34" charset="0"/>
              </a:rPr>
              <a:t>) </a:t>
            </a:r>
            <a:r>
              <a:rPr lang="en-US" sz="4400" dirty="0" err="1">
                <a:cs typeface="Arial" panose="020B0604020202020204" pitchFamily="34" charset="0"/>
              </a:rPr>
              <a:t>là</a:t>
            </a:r>
            <a:r>
              <a:rPr lang="en-US" sz="4400" dirty="0">
                <a:cs typeface="Arial" panose="020B0604020202020204" pitchFamily="34" charset="0"/>
              </a:rPr>
              <a:t> </a:t>
            </a:r>
            <a:r>
              <a:rPr lang="en-US" sz="4400" dirty="0" err="1">
                <a:cs typeface="Arial" panose="020B0604020202020204" pitchFamily="34" charset="0"/>
              </a:rPr>
              <a:t>một</a:t>
            </a:r>
            <a:r>
              <a:rPr lang="en-US" sz="4400" dirty="0">
                <a:cs typeface="Arial" panose="020B0604020202020204" pitchFamily="34" charset="0"/>
              </a:rPr>
              <a:t> </a:t>
            </a:r>
            <a:r>
              <a:rPr lang="en-US" sz="4400" dirty="0" err="1">
                <a:cs typeface="Arial" panose="020B0604020202020204" pitchFamily="34" charset="0"/>
              </a:rPr>
              <a:t>khái</a:t>
            </a:r>
            <a:r>
              <a:rPr lang="en-US" sz="4400" dirty="0">
                <a:cs typeface="Arial" panose="020B0604020202020204" pitchFamily="34" charset="0"/>
              </a:rPr>
              <a:t> </a:t>
            </a:r>
            <a:r>
              <a:rPr lang="en-US" sz="4400" dirty="0" err="1">
                <a:cs typeface="Arial" panose="020B0604020202020204" pitchFamily="34" charset="0"/>
              </a:rPr>
              <a:t>niệm</a:t>
            </a:r>
            <a:r>
              <a:rPr lang="en-US" sz="4400" dirty="0">
                <a:cs typeface="Arial" panose="020B0604020202020204" pitchFamily="34" charset="0"/>
              </a:rPr>
              <a:t> </a:t>
            </a:r>
            <a:r>
              <a:rPr lang="en-US" sz="4400" dirty="0" err="1">
                <a:cs typeface="Arial" panose="020B0604020202020204" pitchFamily="34" charset="0"/>
              </a:rPr>
              <a:t>cơ</a:t>
            </a:r>
            <a:r>
              <a:rPr lang="en-US" sz="4400" dirty="0">
                <a:cs typeface="Arial" panose="020B0604020202020204" pitchFamily="34" charset="0"/>
              </a:rPr>
              <a:t> </a:t>
            </a:r>
            <a:r>
              <a:rPr lang="en-US" sz="4400" dirty="0" err="1">
                <a:cs typeface="Arial" panose="020B0604020202020204" pitchFamily="34" charset="0"/>
              </a:rPr>
              <a:t>bản</a:t>
            </a:r>
            <a:r>
              <a:rPr lang="en-US" sz="4400" dirty="0">
                <a:cs typeface="Arial" panose="020B0604020202020204" pitchFamily="34" charset="0"/>
              </a:rPr>
              <a:t> </a:t>
            </a:r>
            <a:r>
              <a:rPr lang="en-US" sz="4400" dirty="0" err="1">
                <a:cs typeface="Arial" panose="020B0604020202020204" pitchFamily="34" charset="0"/>
              </a:rPr>
              <a:t>của</a:t>
            </a:r>
            <a:r>
              <a:rPr lang="en-US" sz="4400" dirty="0">
                <a:cs typeface="Arial" panose="020B0604020202020204" pitchFamily="34" charset="0"/>
              </a:rPr>
              <a:t> </a:t>
            </a:r>
            <a:r>
              <a:rPr lang="en-US" sz="4400" dirty="0" err="1">
                <a:cs typeface="Arial" panose="020B0604020202020204" pitchFamily="34" charset="0"/>
              </a:rPr>
              <a:t>Toán</a:t>
            </a:r>
            <a:r>
              <a:rPr lang="en-US" sz="4400" dirty="0">
                <a:cs typeface="Arial" panose="020B0604020202020204" pitchFamily="34" charset="0"/>
              </a:rPr>
              <a:t> </a:t>
            </a:r>
            <a:r>
              <a:rPr lang="en-US" sz="4400" dirty="0" err="1">
                <a:cs typeface="Arial" panose="020B0604020202020204" pitchFamily="34" charset="0"/>
              </a:rPr>
              <a:t>học</a:t>
            </a:r>
            <a:r>
              <a:rPr lang="en-US" sz="4400" dirty="0">
                <a:cs typeface="Arial" panose="020B0604020202020204" pitchFamily="34" charset="0"/>
              </a:rPr>
              <a:t>, </a:t>
            </a:r>
            <a:r>
              <a:rPr lang="en-US" sz="4400" dirty="0" err="1">
                <a:cs typeface="Arial" panose="020B0604020202020204" pitchFamily="34" charset="0"/>
              </a:rPr>
              <a:t>không</a:t>
            </a:r>
            <a:r>
              <a:rPr lang="en-US" sz="4400" dirty="0">
                <a:cs typeface="Arial" panose="020B0604020202020204" pitchFamily="34" charset="0"/>
              </a:rPr>
              <a:t> </a:t>
            </a:r>
            <a:r>
              <a:rPr lang="en-US" sz="4400" dirty="0" err="1">
                <a:cs typeface="Arial" panose="020B0604020202020204" pitchFamily="34" charset="0"/>
              </a:rPr>
              <a:t>định</a:t>
            </a:r>
            <a:r>
              <a:rPr lang="en-US" sz="4400" dirty="0">
                <a:cs typeface="Arial" panose="020B0604020202020204" pitchFamily="34" charset="0"/>
              </a:rPr>
              <a:t> </a:t>
            </a:r>
            <a:r>
              <a:rPr lang="en-US" sz="4400" dirty="0" err="1">
                <a:cs typeface="Arial" panose="020B0604020202020204" pitchFamily="34" charset="0"/>
              </a:rPr>
              <a:t>nghĩa</a:t>
            </a:r>
            <a:r>
              <a:rPr lang="en-US" sz="4400" dirty="0">
                <a:cs typeface="Arial" panose="020B0604020202020204" pitchFamily="34" charset="0"/>
              </a:rPr>
              <a:t>.</a:t>
            </a:r>
            <a:endParaRPr lang="vi-VN" sz="4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D5FDE97F-1E59-4CD0-8974-3EA8117FB60E}"/>
              </a:ext>
            </a:extLst>
          </p:cNvPr>
          <p:cNvSpPr/>
          <p:nvPr/>
        </p:nvSpPr>
        <p:spPr>
          <a:xfrm>
            <a:off x="1793844" y="6137514"/>
            <a:ext cx="678180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cs typeface="Arial" panose="020B0604020202020204" pitchFamily="34" charset="0"/>
              </a:rPr>
              <a:t>Kí</a:t>
            </a:r>
            <a:r>
              <a:rPr lang="en-US" sz="4400" dirty="0">
                <a:cs typeface="Arial" panose="020B0604020202020204" pitchFamily="34" charset="0"/>
              </a:rPr>
              <a:t> </a:t>
            </a:r>
            <a:r>
              <a:rPr lang="en-US" sz="4400" dirty="0" err="1">
                <a:cs typeface="Arial" panose="020B0604020202020204" pitchFamily="34" charset="0"/>
              </a:rPr>
              <a:t>hiệu</a:t>
            </a:r>
            <a:r>
              <a:rPr lang="en-US" sz="4400" dirty="0">
                <a:cs typeface="Arial" panose="020B0604020202020204" pitchFamily="34" charset="0"/>
              </a:rPr>
              <a:t>: A, B, … </a:t>
            </a:r>
            <a:endParaRPr lang="vi-VN" sz="4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8F3F369D-F8DD-4F7D-B143-F5BAD7C457DF}"/>
                  </a:ext>
                </a:extLst>
              </p:cNvPr>
              <p:cNvSpPr/>
              <p:nvPr/>
            </p:nvSpPr>
            <p:spPr>
              <a:xfrm>
                <a:off x="1793844" y="7924800"/>
                <a:ext cx="19781740" cy="800219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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cs typeface="Arial" panose="020B0604020202020204" pitchFamily="34" charset="0"/>
                  </a:rPr>
                  <a:t>Để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cs typeface="Arial" panose="020B0604020202020204" pitchFamily="34" charset="0"/>
                  </a:rPr>
                  <a:t>chỉ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cs typeface="Arial" panose="020B0604020202020204" pitchFamily="34" charset="0"/>
                  </a:rPr>
                  <a:t>phần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cs typeface="Arial" panose="020B0604020202020204" pitchFamily="34" charset="0"/>
                  </a:rPr>
                  <a:t>tử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cs typeface="Arial" panose="020B0604020202020204" pitchFamily="34" charset="0"/>
                  </a:rPr>
                  <a:t>tập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cs typeface="Arial" panose="020B0604020202020204" pitchFamily="34" charset="0"/>
                  </a:rPr>
                  <a:t>hợp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400" dirty="0">
                    <a:cs typeface="Arial" panose="020B0604020202020204" pitchFamily="34" charset="0"/>
                  </a:rPr>
                  <a:t>, ta </a:t>
                </a:r>
                <a:r>
                  <a:rPr lang="en-US" sz="4400" dirty="0" err="1">
                    <a:cs typeface="Arial" panose="020B0604020202020204" pitchFamily="34" charset="0"/>
                  </a:rPr>
                  <a:t>viết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600" dirty="0"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cs typeface="Arial" panose="020B0604020202020204" pitchFamily="34" charset="0"/>
                  </a:rPr>
                  <a:t>(</a:t>
                </a:r>
                <a:r>
                  <a:rPr lang="en-US" sz="4400" dirty="0" err="1">
                    <a:cs typeface="Arial" panose="020B0604020202020204" pitchFamily="34" charset="0"/>
                  </a:rPr>
                  <a:t>đọc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cs typeface="Arial" panose="020B0604020202020204" pitchFamily="34" charset="0"/>
                  </a:rPr>
                  <a:t>thuộc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400" dirty="0">
                    <a:cs typeface="Arial" panose="020B0604020202020204" pitchFamily="34" charset="0"/>
                  </a:rPr>
                  <a:t>).</a:t>
                </a:r>
                <a:endParaRPr lang="vi-VN" sz="44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F3F369D-F8DD-4F7D-B143-F5BAD7C45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44" y="7924800"/>
                <a:ext cx="19781740" cy="800219"/>
              </a:xfrm>
              <a:prstGeom prst="rect">
                <a:avLst/>
              </a:prstGeom>
              <a:blipFill rotWithShape="0">
                <a:blip r:embed="rId3"/>
                <a:stretch>
                  <a:fillRect l="-1233" t="-12977" b="-3587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3E8F26EE-9529-4ADB-AEB8-52EBD5135EB6}"/>
                  </a:ext>
                </a:extLst>
              </p:cNvPr>
              <p:cNvSpPr/>
              <p:nvPr/>
            </p:nvSpPr>
            <p:spPr>
              <a:xfrm>
                <a:off x="1793844" y="9802068"/>
                <a:ext cx="20391340" cy="1475532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 </a:t>
                </a:r>
                <a:r>
                  <a:rPr lang="en-US" sz="4400" dirty="0">
                    <a:cs typeface="Arial" panose="020B0604020202020204" pitchFamily="34" charset="0"/>
                  </a:rPr>
                  <a:t>Để </a:t>
                </a:r>
                <a:r>
                  <a:rPr lang="en-US" sz="4400" dirty="0" err="1">
                    <a:cs typeface="Arial" panose="020B0604020202020204" pitchFamily="34" charset="0"/>
                  </a:rPr>
                  <a:t>chỉ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cs typeface="Arial" panose="020B0604020202020204" pitchFamily="34" charset="0"/>
                  </a:rPr>
                  <a:t> không là </a:t>
                </a:r>
                <a:r>
                  <a:rPr lang="en-US" sz="4400" dirty="0" err="1"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cs typeface="Arial" panose="020B0604020202020204" pitchFamily="34" charset="0"/>
                  </a:rPr>
                  <a:t>phần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cs typeface="Arial" panose="020B0604020202020204" pitchFamily="34" charset="0"/>
                  </a:rPr>
                  <a:t>tử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cs typeface="Arial" panose="020B0604020202020204" pitchFamily="34" charset="0"/>
                  </a:rPr>
                  <a:t>tập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cs typeface="Arial" panose="020B0604020202020204" pitchFamily="34" charset="0"/>
                  </a:rPr>
                  <a:t>hợp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400" dirty="0">
                    <a:cs typeface="Arial" panose="020B0604020202020204" pitchFamily="34" charset="0"/>
                  </a:rPr>
                  <a:t>, ta </a:t>
                </a:r>
                <a:r>
                  <a:rPr lang="en-US" sz="4400" dirty="0" err="1">
                    <a:cs typeface="Arial" panose="020B0604020202020204" pitchFamily="34" charset="0"/>
                  </a:rPr>
                  <a:t>viết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cs typeface="Arial" panose="020B0604020202020204" pitchFamily="34" charset="0"/>
                  </a:rPr>
                  <a:t>đọc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cs typeface="Arial" panose="020B0604020202020204" pitchFamily="34" charset="0"/>
                  </a:rPr>
                  <a:t> không thuộc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400" dirty="0">
                    <a:cs typeface="Arial" panose="020B0604020202020204" pitchFamily="34" charset="0"/>
                  </a:rPr>
                  <a:t>).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44" y="9802068"/>
                <a:ext cx="20391340" cy="1475532"/>
              </a:xfrm>
              <a:prstGeom prst="rect">
                <a:avLst/>
              </a:prstGeom>
              <a:blipFill rotWithShape="0">
                <a:blip r:embed="rId4"/>
                <a:stretch>
                  <a:fillRect l="-1196" t="-8678" b="-1818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1507148" y="3025915"/>
            <a:ext cx="6722452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sz="4000" b="1" dirty="0">
                <a:solidFill>
                  <a:srgbClr val="0000FF"/>
                </a:solidFill>
              </a:rPr>
              <a:t>1. TẬP HỢP VÀ PHẦN TỬ</a:t>
            </a:r>
            <a:endParaRPr lang="vi-VN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/>
          <p:cNvGrpSpPr/>
          <p:nvPr/>
        </p:nvGrpSpPr>
        <p:grpSpPr>
          <a:xfrm>
            <a:off x="611108" y="1676400"/>
            <a:ext cx="12114292" cy="907192"/>
            <a:chOff x="7459670" y="7543799"/>
            <a:chExt cx="20011305" cy="907311"/>
          </a:xfrm>
        </p:grpSpPr>
        <p:sp>
          <p:nvSpPr>
            <p:cNvPr id="18" name="TextBox 17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TẬP HỢP</a:t>
              </a:r>
            </a:p>
          </p:txBody>
        </p:sp>
        <p:grpSp>
          <p:nvGrpSpPr>
            <p:cNvPr id="19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2" name="Round Same Side Corner Rectangle 2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071327" y="5711134"/>
                <a:ext cx="14997474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VD: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5:  </a:t>
                </a:r>
                <a14:m>
                  <m:oMath xmlns:m="http://schemas.openxmlformats.org/officeDocument/2006/math">
                    <m:r>
                      <a:rPr lang="en-US" sz="4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={0;1;2;3;4}</m:t>
                    </m:r>
                  </m:oMath>
                </a14:m>
                <a:endParaRPr lang="en-US" sz="4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327" y="5711134"/>
                <a:ext cx="14997474" cy="800219"/>
              </a:xfrm>
              <a:prstGeom prst="rect">
                <a:avLst/>
              </a:prstGeom>
              <a:blipFill rotWithShape="0">
                <a:blip r:embed="rId3"/>
                <a:stretch>
                  <a:fillRect l="-1667" t="-13740" b="-34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594489" y="3962400"/>
            <a:ext cx="215723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 Ta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{….}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“,”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“;”.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27859" y="6945735"/>
            <a:ext cx="1586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071327" y="8130370"/>
                <a:ext cx="1528976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VD: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5:  </a:t>
                </a:r>
                <a14:m>
                  <m:oMath xmlns:m="http://schemas.openxmlformats.org/officeDocument/2006/math">
                    <m:r>
                      <a:rPr lang="en-US" sz="4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={</m:t>
                    </m:r>
                    <m:r>
                      <a:rPr lang="en-US" sz="4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4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en-US" sz="4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4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&lt;5}</m:t>
                    </m:r>
                  </m:oMath>
                </a14:m>
                <a:endParaRPr lang="en-US" sz="4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327" y="8130370"/>
                <a:ext cx="15289763" cy="800219"/>
              </a:xfrm>
              <a:prstGeom prst="rect">
                <a:avLst/>
              </a:prstGeom>
              <a:blipFill rotWithShape="0">
                <a:blip r:embed="rId4"/>
                <a:stretch>
                  <a:fillRect l="-1635" t="-13740" b="-34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1665478" y="9218640"/>
            <a:ext cx="21501399" cy="3887760"/>
            <a:chOff x="975823" y="1905293"/>
            <a:chExt cx="12486245" cy="3887760"/>
          </a:xfrm>
        </p:grpSpPr>
        <p:sp>
          <p:nvSpPr>
            <p:cNvPr id="42" name="TextBox 41"/>
            <p:cNvSpPr txBox="1"/>
            <p:nvPr/>
          </p:nvSpPr>
          <p:spPr>
            <a:xfrm>
              <a:off x="975823" y="1905293"/>
              <a:ext cx="1248624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thường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minh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họa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phẳng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quanh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bởi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khép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kín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gọi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Ven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4523817" y="3524310"/>
              <a:ext cx="1073859" cy="2268743"/>
              <a:chOff x="-1969991" y="1367714"/>
              <a:chExt cx="1073859" cy="2268743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-1969991" y="1367714"/>
                <a:ext cx="1073859" cy="226874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aphicFrame>
            <p:nvGraphicFramePr>
              <p:cNvPr id="45" name="Object 4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78298703"/>
                  </p:ext>
                </p:extLst>
              </p:nvPr>
            </p:nvGraphicFramePr>
            <p:xfrm>
              <a:off x="-1450043" y="2393173"/>
              <a:ext cx="304800" cy="330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8" name="Equation" r:id="rId5" imgW="304560" imgH="330120" progId="Equation.DSMT4">
                      <p:embed/>
                    </p:oleObj>
                  </mc:Choice>
                  <mc:Fallback>
                    <p:oleObj name="Equation" r:id="rId5" imgW="304560" imgH="33012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-1450043" y="2393173"/>
                            <a:ext cx="304800" cy="330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1524000" y="2797314"/>
            <a:ext cx="85212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sz="4000" b="1" dirty="0">
                <a:solidFill>
                  <a:srgbClr val="0000FF"/>
                </a:solidFill>
              </a:rPr>
              <a:t>2. CÁCH XÁC ĐỊNH MỘT TẬP HỢP</a:t>
            </a:r>
            <a:endParaRPr lang="vi-VN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9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/>
          <p:cNvGrpSpPr/>
          <p:nvPr/>
        </p:nvGrpSpPr>
        <p:grpSpPr>
          <a:xfrm>
            <a:off x="611108" y="1752600"/>
            <a:ext cx="12114292" cy="907192"/>
            <a:chOff x="7459670" y="7543799"/>
            <a:chExt cx="20011305" cy="907311"/>
          </a:xfrm>
        </p:grpSpPr>
        <p:sp>
          <p:nvSpPr>
            <p:cNvPr id="18" name="TextBox 17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TẬP HỢP</a:t>
              </a:r>
            </a:p>
          </p:txBody>
        </p:sp>
        <p:grpSp>
          <p:nvGrpSpPr>
            <p:cNvPr id="19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2" name="Round Same Side Corner Rectangle 2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286000" y="4419600"/>
                <a:ext cx="16459200" cy="783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rỗng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∅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419600"/>
                <a:ext cx="16459200" cy="783933"/>
              </a:xfrm>
              <a:prstGeom prst="rect">
                <a:avLst/>
              </a:prstGeom>
              <a:blipFill rotWithShape="0">
                <a:blip r:embed="rId2"/>
                <a:stretch>
                  <a:fillRect l="-1333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311400" y="6430110"/>
                <a:ext cx="18908190" cy="1475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VD: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6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+1=0 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là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rỗng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vô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400" y="6430110"/>
                <a:ext cx="18908190" cy="1475276"/>
              </a:xfrm>
              <a:prstGeom prst="rect">
                <a:avLst/>
              </a:prstGeom>
              <a:blipFill rotWithShape="0">
                <a:blip r:embed="rId3"/>
                <a:stretch>
                  <a:fillRect l="-1289" t="-7438" b="-18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275410" y="9296400"/>
                <a:ext cx="18851123" cy="1491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rỗng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ít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Tức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4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≠∅⟺∃</m:t>
                      </m:r>
                      <m:r>
                        <a:rPr lang="en-US" sz="4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en-US" sz="4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4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en-US" sz="4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410" y="9296400"/>
                <a:ext cx="18851123" cy="1491819"/>
              </a:xfrm>
              <a:prstGeom prst="rect">
                <a:avLst/>
              </a:prstGeom>
              <a:blipFill rotWithShape="0">
                <a:blip r:embed="rId4"/>
                <a:stretch>
                  <a:fillRect l="-1164" t="-7755" r="-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1524001" y="2949714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sz="4000" b="1" dirty="0">
                <a:solidFill>
                  <a:srgbClr val="0000FF"/>
                </a:solidFill>
              </a:rPr>
              <a:t>3. TẬP HỢP RỖNG</a:t>
            </a:r>
            <a:endParaRPr lang="vi-VN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3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/>
          <p:cNvGrpSpPr/>
          <p:nvPr/>
        </p:nvGrpSpPr>
        <p:grpSpPr>
          <a:xfrm>
            <a:off x="611108" y="1676400"/>
            <a:ext cx="5561092" cy="907192"/>
            <a:chOff x="7459670" y="7543799"/>
            <a:chExt cx="9186233" cy="907311"/>
          </a:xfrm>
        </p:grpSpPr>
        <p:sp>
          <p:nvSpPr>
            <p:cNvPr id="18" name="TextBox 17"/>
            <p:cNvSpPr txBox="1"/>
            <p:nvPr/>
          </p:nvSpPr>
          <p:spPr>
            <a:xfrm>
              <a:off x="8993186" y="7620004"/>
              <a:ext cx="7652717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 HỢP CON</a:t>
              </a:r>
            </a:p>
          </p:txBody>
        </p:sp>
        <p:grpSp>
          <p:nvGrpSpPr>
            <p:cNvPr id="19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2" name="Round Same Side Corner Rectangle 2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571129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33" name="Group 32"/>
          <p:cNvGrpSpPr/>
          <p:nvPr/>
        </p:nvGrpSpPr>
        <p:grpSpPr>
          <a:xfrm>
            <a:off x="1792122" y="3352800"/>
            <a:ext cx="21067878" cy="2270942"/>
            <a:chOff x="1134875" y="1622087"/>
            <a:chExt cx="14202516" cy="2270942"/>
          </a:xfrm>
        </p:grpSpPr>
        <p:grpSp>
          <p:nvGrpSpPr>
            <p:cNvPr id="34" name="Group 33"/>
            <p:cNvGrpSpPr/>
            <p:nvPr/>
          </p:nvGrpSpPr>
          <p:grpSpPr>
            <a:xfrm>
              <a:off x="1134875" y="1622087"/>
              <a:ext cx="14202516" cy="1446550"/>
              <a:chOff x="1134875" y="1622087"/>
              <a:chExt cx="14202516" cy="1446550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1134875" y="1622087"/>
                <a:ext cx="1420251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).</a:t>
                </a:r>
              </a:p>
            </p:txBody>
          </p:sp>
          <p:graphicFrame>
            <p:nvGraphicFramePr>
              <p:cNvPr id="37" name="Object 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50435603"/>
                  </p:ext>
                </p:extLst>
              </p:nvPr>
            </p:nvGraphicFramePr>
            <p:xfrm>
              <a:off x="5599114" y="1722032"/>
              <a:ext cx="491892" cy="5283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2" name="Equation" r:id="rId3" imgW="304560" imgH="330120" progId="Equation.DSMT4">
                      <p:embed/>
                    </p:oleObj>
                  </mc:Choice>
                  <mc:Fallback>
                    <p:oleObj name="Equation" r:id="rId3" imgW="304560" imgH="33012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5599114" y="1722032"/>
                            <a:ext cx="491892" cy="52831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8" name="Object 3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54430947"/>
                  </p:ext>
                </p:extLst>
              </p:nvPr>
            </p:nvGraphicFramePr>
            <p:xfrm>
              <a:off x="9980165" y="1746889"/>
              <a:ext cx="477190" cy="5169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3" name="Equation" r:id="rId5" imgW="304560" imgH="330120" progId="Equation.DSMT4">
                      <p:embed/>
                    </p:oleObj>
                  </mc:Choice>
                  <mc:Fallback>
                    <p:oleObj name="Equation" r:id="rId5" imgW="304560" imgH="33012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9980165" y="1746889"/>
                            <a:ext cx="477190" cy="51695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" name="Object 3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46200258"/>
                  </p:ext>
                </p:extLst>
              </p:nvPr>
            </p:nvGraphicFramePr>
            <p:xfrm>
              <a:off x="11944923" y="1700567"/>
              <a:ext cx="515815" cy="558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4" name="Equation" r:id="rId7" imgW="304560" imgH="330120" progId="Equation.DSMT4">
                      <p:embed/>
                    </p:oleObj>
                  </mc:Choice>
                  <mc:Fallback>
                    <p:oleObj name="Equation" r:id="rId7" imgW="304560" imgH="33012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1944923" y="1700567"/>
                            <a:ext cx="515815" cy="558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" name="Object 3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37601226"/>
                  </p:ext>
                </p:extLst>
              </p:nvPr>
            </p:nvGraphicFramePr>
            <p:xfrm>
              <a:off x="8304625" y="2431440"/>
              <a:ext cx="463061" cy="501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5" name="Equation" r:id="rId9" imgW="304560" imgH="330120" progId="Equation.DSMT4">
                      <p:embed/>
                    </p:oleObj>
                  </mc:Choice>
                  <mc:Fallback>
                    <p:oleObj name="Equation" r:id="rId9" imgW="304560" imgH="33012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8304625" y="2431440"/>
                            <a:ext cx="463061" cy="5016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" name="Object 4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82255639"/>
                  </p:ext>
                </p:extLst>
              </p:nvPr>
            </p:nvGraphicFramePr>
            <p:xfrm>
              <a:off x="3616704" y="2431231"/>
              <a:ext cx="1087344" cy="5272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6" name="Equation" r:id="rId11" imgW="1155600" imgH="330120" progId="Equation.DSMT4">
                      <p:embed/>
                    </p:oleObj>
                  </mc:Choice>
                  <mc:Fallback>
                    <p:oleObj name="Equation" r:id="rId11" imgW="1155600" imgH="33012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3616704" y="2431231"/>
                            <a:ext cx="1087344" cy="52725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4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05214467"/>
                  </p:ext>
                </p:extLst>
              </p:nvPr>
            </p:nvGraphicFramePr>
            <p:xfrm>
              <a:off x="5961044" y="2407832"/>
              <a:ext cx="489544" cy="5303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7" name="Equation" r:id="rId13" imgW="304560" imgH="330120" progId="Equation.DSMT4">
                      <p:embed/>
                    </p:oleObj>
                  </mc:Choice>
                  <mc:Fallback>
                    <p:oleObj name="Equation" r:id="rId13" imgW="304560" imgH="33012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61044" y="2407832"/>
                            <a:ext cx="489544" cy="5303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3" name="Object 4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6565081"/>
                  </p:ext>
                </p:extLst>
              </p:nvPr>
            </p:nvGraphicFramePr>
            <p:xfrm>
              <a:off x="1905994" y="2458632"/>
              <a:ext cx="443521" cy="4804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8" name="Equation" r:id="rId15" imgW="304560" imgH="330120" progId="Equation.DSMT4">
                      <p:embed/>
                    </p:oleObj>
                  </mc:Choice>
                  <mc:Fallback>
                    <p:oleObj name="Equation" r:id="rId15" imgW="304560" imgH="33012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05994" y="2458632"/>
                            <a:ext cx="443521" cy="4804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003983"/>
                </p:ext>
              </p:extLst>
            </p:nvPr>
          </p:nvGraphicFramePr>
          <p:xfrm>
            <a:off x="2382916" y="3316530"/>
            <a:ext cx="5006309" cy="576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" name="Equation" r:id="rId17" imgW="4749480" imgH="342720" progId="Equation.DSMT4">
                    <p:embed/>
                  </p:oleObj>
                </mc:Choice>
                <mc:Fallback>
                  <p:oleObj name="Equation" r:id="rId17" imgW="4749480" imgH="342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382916" y="3316530"/>
                          <a:ext cx="5006309" cy="5764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Rectangle 43"/>
          <p:cNvSpPr/>
          <p:nvPr/>
        </p:nvSpPr>
        <p:spPr>
          <a:xfrm>
            <a:off x="1912653" y="9715151"/>
            <a:ext cx="28739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481665"/>
              </p:ext>
            </p:extLst>
          </p:nvPr>
        </p:nvGraphicFramePr>
        <p:xfrm>
          <a:off x="3903228" y="10937899"/>
          <a:ext cx="9923785" cy="1871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9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503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134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719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487226"/>
              </p:ext>
            </p:extLst>
          </p:nvPr>
        </p:nvGraphicFramePr>
        <p:xfrm>
          <a:off x="4072048" y="11568268"/>
          <a:ext cx="2348974" cy="631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19" imgW="1930320" imgH="406080" progId="Equation.DSMT4">
                  <p:embed/>
                </p:oleObj>
              </mc:Choice>
              <mc:Fallback>
                <p:oleObj name="Equation" r:id="rId19" imgW="19303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072048" y="11568268"/>
                        <a:ext cx="2348974" cy="631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239630"/>
              </p:ext>
            </p:extLst>
          </p:nvPr>
        </p:nvGraphicFramePr>
        <p:xfrm>
          <a:off x="6882551" y="10998563"/>
          <a:ext cx="3837329" cy="1658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21" imgW="3187440" imgH="1066680" progId="Equation.DSMT4">
                  <p:embed/>
                </p:oleObj>
              </mc:Choice>
              <mc:Fallback>
                <p:oleObj name="Equation" r:id="rId21" imgW="318744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882551" y="10998563"/>
                        <a:ext cx="3837329" cy="1658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791732"/>
              </p:ext>
            </p:extLst>
          </p:nvPr>
        </p:nvGraphicFramePr>
        <p:xfrm>
          <a:off x="11135496" y="11492068"/>
          <a:ext cx="2385352" cy="631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23" imgW="1981080" imgH="406080" progId="Equation.DSMT4">
                  <p:embed/>
                </p:oleObj>
              </mc:Choice>
              <mc:Fallback>
                <p:oleObj name="Equation" r:id="rId23" imgW="19810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1135496" y="11492068"/>
                        <a:ext cx="2385352" cy="631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14588136" y="4331462"/>
            <a:ext cx="3245483" cy="2289904"/>
            <a:chOff x="5410034" y="2244676"/>
            <a:chExt cx="1700442" cy="2522266"/>
          </a:xfrm>
        </p:grpSpPr>
        <p:sp>
          <p:nvSpPr>
            <p:cNvPr id="51" name="Oval 50"/>
            <p:cNvSpPr/>
            <p:nvPr/>
          </p:nvSpPr>
          <p:spPr>
            <a:xfrm rot="1928155">
              <a:off x="5410034" y="2244676"/>
              <a:ext cx="1700442" cy="25222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1928155">
              <a:off x="5586650" y="2565339"/>
              <a:ext cx="889480" cy="132759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3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1004099"/>
                </p:ext>
              </p:extLst>
            </p:nvPr>
          </p:nvGraphicFramePr>
          <p:xfrm>
            <a:off x="5878990" y="3064037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3" name="Equation" r:id="rId25" imgW="304560" imgH="330120" progId="Equation.DSMT4">
                    <p:embed/>
                  </p:oleObj>
                </mc:Choice>
                <mc:Fallback>
                  <p:oleObj name="Equation" r:id="rId25" imgW="30456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5878990" y="3064037"/>
                          <a:ext cx="3048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9905087"/>
                </p:ext>
              </p:extLst>
            </p:nvPr>
          </p:nvGraphicFramePr>
          <p:xfrm>
            <a:off x="6608685" y="3505809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4" name="Equation" r:id="rId27" imgW="304560" imgH="330120" progId="Equation.DSMT4">
                    <p:embed/>
                  </p:oleObj>
                </mc:Choice>
                <mc:Fallback>
                  <p:oleObj name="Equation" r:id="rId27" imgW="30456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6608685" y="3505809"/>
                          <a:ext cx="3048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5" name="Group 54"/>
          <p:cNvGrpSpPr/>
          <p:nvPr/>
        </p:nvGrpSpPr>
        <p:grpSpPr>
          <a:xfrm>
            <a:off x="1912653" y="7483904"/>
            <a:ext cx="14661386" cy="769441"/>
            <a:chOff x="1269170" y="3236975"/>
            <a:chExt cx="12423713" cy="769441"/>
          </a:xfrm>
        </p:grpSpPr>
        <p:sp>
          <p:nvSpPr>
            <p:cNvPr id="56" name="TextBox 55"/>
            <p:cNvSpPr txBox="1"/>
            <p:nvPr/>
          </p:nvSpPr>
          <p:spPr>
            <a:xfrm>
              <a:off x="1269170" y="3236975"/>
              <a:ext cx="1242371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    , ta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.</a:t>
              </a:r>
            </a:p>
          </p:txBody>
        </p:sp>
        <p:graphicFrame>
          <p:nvGraphicFramePr>
            <p:cNvPr id="57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7694877"/>
                </p:ext>
              </p:extLst>
            </p:nvPr>
          </p:nvGraphicFramePr>
          <p:xfrm>
            <a:off x="2572138" y="3280697"/>
            <a:ext cx="526852" cy="570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5" name="Equation" r:id="rId29" imgW="304560" imgH="330120" progId="Equation.DSMT4">
                    <p:embed/>
                  </p:oleObj>
                </mc:Choice>
                <mc:Fallback>
                  <p:oleObj name="Equation" r:id="rId29" imgW="30456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572138" y="3280697"/>
                          <a:ext cx="526852" cy="57075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9073381"/>
                </p:ext>
              </p:extLst>
            </p:nvPr>
          </p:nvGraphicFramePr>
          <p:xfrm>
            <a:off x="8768434" y="3331497"/>
            <a:ext cx="500941" cy="542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6" name="Equation" r:id="rId30" imgW="304560" imgH="330120" progId="Equation.DSMT4">
                    <p:embed/>
                  </p:oleObj>
                </mc:Choice>
                <mc:Fallback>
                  <p:oleObj name="Equation" r:id="rId30" imgW="30456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768434" y="3331497"/>
                          <a:ext cx="500941" cy="5426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7721233"/>
                </p:ext>
              </p:extLst>
            </p:nvPr>
          </p:nvGraphicFramePr>
          <p:xfrm>
            <a:off x="11365118" y="3287775"/>
            <a:ext cx="1401672" cy="648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7" name="Equation" r:id="rId31" imgW="1155600" imgH="368280" progId="Equation.DSMT4">
                    <p:embed/>
                  </p:oleObj>
                </mc:Choice>
                <mc:Fallback>
                  <p:oleObj name="Equation" r:id="rId31" imgW="115560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11365118" y="3287775"/>
                          <a:ext cx="1401672" cy="6483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" name="Group 59"/>
          <p:cNvGrpSpPr/>
          <p:nvPr/>
        </p:nvGrpSpPr>
        <p:grpSpPr>
          <a:xfrm>
            <a:off x="16384841" y="7309131"/>
            <a:ext cx="2725197" cy="2830568"/>
            <a:chOff x="4855040" y="2244676"/>
            <a:chExt cx="2255436" cy="2522266"/>
          </a:xfrm>
        </p:grpSpPr>
        <p:sp>
          <p:nvSpPr>
            <p:cNvPr id="61" name="Oval 60"/>
            <p:cNvSpPr/>
            <p:nvPr/>
          </p:nvSpPr>
          <p:spPr>
            <a:xfrm rot="1928155">
              <a:off x="5410034" y="2244676"/>
              <a:ext cx="1700442" cy="25222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1928155">
              <a:off x="4855040" y="2408169"/>
              <a:ext cx="889480" cy="132759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3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1906184"/>
                </p:ext>
              </p:extLst>
            </p:nvPr>
          </p:nvGraphicFramePr>
          <p:xfrm>
            <a:off x="4994980" y="2796736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8" name="Equation" r:id="rId33" imgW="304560" imgH="330120" progId="Equation.DSMT4">
                    <p:embed/>
                  </p:oleObj>
                </mc:Choice>
                <mc:Fallback>
                  <p:oleObj name="Equation" r:id="rId33" imgW="30456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4994980" y="2796736"/>
                          <a:ext cx="3048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9807747"/>
                </p:ext>
              </p:extLst>
            </p:nvPr>
          </p:nvGraphicFramePr>
          <p:xfrm>
            <a:off x="6608685" y="3505809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9" name="Equation" r:id="rId34" imgW="304560" imgH="330120" progId="Equation.DSMT4">
                    <p:embed/>
                  </p:oleObj>
                </mc:Choice>
                <mc:Fallback>
                  <p:oleObj name="Equation" r:id="rId34" imgW="30456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6608685" y="3505809"/>
                          <a:ext cx="3048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889DECC2-06BA-4BE9-8C83-A8BE1C3ACDE9}"/>
              </a:ext>
            </a:extLst>
          </p:cNvPr>
          <p:cNvGrpSpPr/>
          <p:nvPr/>
        </p:nvGrpSpPr>
        <p:grpSpPr>
          <a:xfrm>
            <a:off x="19663503" y="9101577"/>
            <a:ext cx="3245483" cy="4138194"/>
            <a:chOff x="5334000" y="1295400"/>
            <a:chExt cx="1447800" cy="2286000"/>
          </a:xfrm>
        </p:grpSpPr>
        <p:sp>
          <p:nvSpPr>
            <p:cNvPr id="71" name="Text Box 19">
              <a:extLst>
                <a:ext uri="{FF2B5EF4-FFF2-40B4-BE49-F238E27FC236}">
                  <a16:creationId xmlns:a16="http://schemas.microsoft.com/office/drawing/2014/main" xmlns="" id="{F53F4052-B65E-4590-91EF-8341813BE6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1524000"/>
              <a:ext cx="381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33CC"/>
                  </a:solidFill>
                </a:rPr>
                <a:t>B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ACBB83CC-8112-4A03-98D9-D2B2FE57FFA4}"/>
                </a:ext>
              </a:extLst>
            </p:cNvPr>
            <p:cNvGrpSpPr/>
            <p:nvPr/>
          </p:nvGrpSpPr>
          <p:grpSpPr>
            <a:xfrm>
              <a:off x="5334000" y="1295400"/>
              <a:ext cx="1447800" cy="2286000"/>
              <a:chOff x="5334000" y="1295400"/>
              <a:chExt cx="1447800" cy="2286000"/>
            </a:xfrm>
          </p:grpSpPr>
          <p:sp>
            <p:nvSpPr>
              <p:cNvPr id="73" name="Oval 15">
                <a:extLst>
                  <a:ext uri="{FF2B5EF4-FFF2-40B4-BE49-F238E27FC236}">
                    <a16:creationId xmlns:a16="http://schemas.microsoft.com/office/drawing/2014/main" xmlns="" id="{0A9690A4-DBF2-4EA2-844E-371DCFDE8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5000" y="1828800"/>
                <a:ext cx="685800" cy="1295400"/>
              </a:xfrm>
              <a:prstGeom prst="ellipse">
                <a:avLst/>
              </a:prstGeom>
              <a:noFill/>
              <a:ln w="12700" cap="sq">
                <a:solidFill>
                  <a:srgbClr val="3333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  <p:sp>
            <p:nvSpPr>
              <p:cNvPr id="74" name="Oval 16">
                <a:extLst>
                  <a:ext uri="{FF2B5EF4-FFF2-40B4-BE49-F238E27FC236}">
                    <a16:creationId xmlns:a16="http://schemas.microsoft.com/office/drawing/2014/main" xmlns="" id="{AEC90D47-E2C8-4A12-BFCC-CBAC82079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2600" y="1447800"/>
                <a:ext cx="990600" cy="1828800"/>
              </a:xfrm>
              <a:prstGeom prst="ellipse">
                <a:avLst/>
              </a:prstGeom>
              <a:noFill/>
              <a:ln w="12700" cap="sq">
                <a:solidFill>
                  <a:srgbClr val="FF33C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" name="Oval 17">
                <a:extLst>
                  <a:ext uri="{FF2B5EF4-FFF2-40B4-BE49-F238E27FC236}">
                    <a16:creationId xmlns:a16="http://schemas.microsoft.com/office/drawing/2014/main" xmlns="" id="{54D44DC5-3879-4D1F-B23B-FD092B1D2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0" y="1295400"/>
                <a:ext cx="1447800" cy="2286000"/>
              </a:xfrm>
              <a:prstGeom prst="ellipse">
                <a:avLst/>
              </a:prstGeom>
              <a:noFill/>
              <a:ln w="127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" name="Text Box 18">
                <a:extLst>
                  <a:ext uri="{FF2B5EF4-FFF2-40B4-BE49-F238E27FC236}">
                    <a16:creationId xmlns:a16="http://schemas.microsoft.com/office/drawing/2014/main" xmlns="" id="{7EAFA729-A20A-416B-959A-34F04E2DCE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67400" y="2582863"/>
                <a:ext cx="3810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3333FF"/>
                    </a:solidFill>
                  </a:rPr>
                  <a:t>A</a:t>
                </a:r>
              </a:p>
            </p:txBody>
          </p:sp>
          <p:sp>
            <p:nvSpPr>
              <p:cNvPr id="77" name="Text Box 21">
                <a:extLst>
                  <a:ext uri="{FF2B5EF4-FFF2-40B4-BE49-F238E27FC236}">
                    <a16:creationId xmlns:a16="http://schemas.microsoft.com/office/drawing/2014/main" xmlns="" id="{55CC20CB-EEF5-4827-A362-236A501F32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00800" y="2743200"/>
                <a:ext cx="3810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accent2"/>
                    </a:solidFill>
                  </a:rPr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202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/>
          <p:cNvGrpSpPr/>
          <p:nvPr/>
        </p:nvGrpSpPr>
        <p:grpSpPr>
          <a:xfrm>
            <a:off x="545534" y="1912208"/>
            <a:ext cx="9665264" cy="907192"/>
            <a:chOff x="7351350" y="7543799"/>
            <a:chExt cx="15965815" cy="907311"/>
          </a:xfrm>
        </p:grpSpPr>
        <p:sp>
          <p:nvSpPr>
            <p:cNvPr id="18" name="TextBox 17"/>
            <p:cNvSpPr txBox="1"/>
            <p:nvPr/>
          </p:nvSpPr>
          <p:spPr>
            <a:xfrm>
              <a:off x="8993184" y="7620004"/>
              <a:ext cx="14323981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TẬP HỢP BẰNG NHAU</a:t>
              </a:r>
            </a:p>
          </p:txBody>
        </p:sp>
        <p:grpSp>
          <p:nvGrpSpPr>
            <p:cNvPr id="19" name="Group 27"/>
            <p:cNvGrpSpPr/>
            <p:nvPr/>
          </p:nvGrpSpPr>
          <p:grpSpPr>
            <a:xfrm>
              <a:off x="7351350" y="7543799"/>
              <a:ext cx="1623731" cy="872846"/>
              <a:chOff x="7351349" y="7543800"/>
              <a:chExt cx="1623731" cy="872846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9"/>
              <p:cNvGrpSpPr/>
              <p:nvPr/>
            </p:nvGrpSpPr>
            <p:grpSpPr>
              <a:xfrm>
                <a:off x="7351349" y="7640053"/>
                <a:ext cx="1623731" cy="776593"/>
                <a:chOff x="7351349" y="7640053"/>
                <a:chExt cx="1623731" cy="776593"/>
              </a:xfrm>
            </p:grpSpPr>
            <p:sp>
              <p:nvSpPr>
                <p:cNvPr id="22" name="Round Same Side Corner Rectangle 2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351349" y="7640053"/>
                  <a:ext cx="1623731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55" name="Group 54"/>
          <p:cNvGrpSpPr/>
          <p:nvPr/>
        </p:nvGrpSpPr>
        <p:grpSpPr>
          <a:xfrm>
            <a:off x="1812875" y="4038600"/>
            <a:ext cx="18684925" cy="2422343"/>
            <a:chOff x="1134875" y="1622087"/>
            <a:chExt cx="16765550" cy="2415275"/>
          </a:xfrm>
        </p:grpSpPr>
        <p:sp>
          <p:nvSpPr>
            <p:cNvPr id="56" name="TextBox 55"/>
            <p:cNvSpPr txBox="1"/>
            <p:nvPr/>
          </p:nvSpPr>
          <p:spPr>
            <a:xfrm>
              <a:off x="1134875" y="1622087"/>
              <a:ext cx="1667493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   ,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        </a:t>
              </a:r>
            </a:p>
            <a:p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57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0044547"/>
                </p:ext>
              </p:extLst>
            </p:nvPr>
          </p:nvGraphicFramePr>
          <p:xfrm>
            <a:off x="2516614" y="1731035"/>
            <a:ext cx="1423699" cy="5231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Equation" r:id="rId3" imgW="1155600" imgH="330120" progId="Equation.DSMT4">
                    <p:embed/>
                  </p:oleObj>
                </mc:Choice>
                <mc:Fallback>
                  <p:oleObj name="Equation" r:id="rId3" imgW="115560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516614" y="1731035"/>
                          <a:ext cx="1423699" cy="5231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7908271"/>
                </p:ext>
              </p:extLst>
            </p:nvPr>
          </p:nvGraphicFramePr>
          <p:xfrm>
            <a:off x="4909651" y="1738605"/>
            <a:ext cx="1435822" cy="516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Equation" r:id="rId5" imgW="1155600" imgH="330120" progId="Equation.DSMT4">
                    <p:embed/>
                  </p:oleObj>
                </mc:Choice>
                <mc:Fallback>
                  <p:oleObj name="Equation" r:id="rId5" imgW="115560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909651" y="1738605"/>
                          <a:ext cx="1435822" cy="5161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6502170"/>
                </p:ext>
              </p:extLst>
            </p:nvPr>
          </p:nvGraphicFramePr>
          <p:xfrm>
            <a:off x="10465466" y="1683156"/>
            <a:ext cx="527094" cy="5710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Equation" r:id="rId7" imgW="304560" imgH="330120" progId="Equation.DSMT4">
                    <p:embed/>
                  </p:oleObj>
                </mc:Choice>
                <mc:Fallback>
                  <p:oleObj name="Equation" r:id="rId7" imgW="30456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0465466" y="1683156"/>
                          <a:ext cx="527094" cy="57101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4583606"/>
                </p:ext>
              </p:extLst>
            </p:nvPr>
          </p:nvGraphicFramePr>
          <p:xfrm>
            <a:off x="14283649" y="1743231"/>
            <a:ext cx="471641" cy="5109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Equation" r:id="rId9" imgW="304560" imgH="330120" progId="Equation.DSMT4">
                    <p:embed/>
                  </p:oleObj>
                </mc:Choice>
                <mc:Fallback>
                  <p:oleObj name="Equation" r:id="rId9" imgW="30456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4283649" y="1743231"/>
                          <a:ext cx="471641" cy="5109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5501557"/>
                </p:ext>
              </p:extLst>
            </p:nvPr>
          </p:nvGraphicFramePr>
          <p:xfrm>
            <a:off x="16537699" y="1681205"/>
            <a:ext cx="1362726" cy="5729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" name="Equation" r:id="rId11" imgW="1091880" imgH="330120" progId="Equation.DSMT4">
                    <p:embed/>
                  </p:oleObj>
                </mc:Choice>
                <mc:Fallback>
                  <p:oleObj name="Equation" r:id="rId11" imgW="109188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6537699" y="1681205"/>
                          <a:ext cx="1362726" cy="5729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8191466"/>
                </p:ext>
              </p:extLst>
            </p:nvPr>
          </p:nvGraphicFramePr>
          <p:xfrm>
            <a:off x="4704534" y="3213241"/>
            <a:ext cx="8273072" cy="824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" name="Equation" r:id="rId13" imgW="5105160" imgH="482400" progId="Equation.DSMT4">
                    <p:embed/>
                  </p:oleObj>
                </mc:Choice>
                <mc:Fallback>
                  <p:oleObj name="Equation" r:id="rId13" imgW="510516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704534" y="3213241"/>
                          <a:ext cx="8273072" cy="8241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" name="Group 62"/>
          <p:cNvGrpSpPr/>
          <p:nvPr/>
        </p:nvGrpSpPr>
        <p:grpSpPr>
          <a:xfrm>
            <a:off x="2334370" y="7838301"/>
            <a:ext cx="8314896" cy="2753499"/>
            <a:chOff x="1168162" y="3117609"/>
            <a:chExt cx="4631358" cy="1454391"/>
          </a:xfrm>
        </p:grpSpPr>
        <p:sp>
          <p:nvSpPr>
            <p:cNvPr id="64" name="TextBox 63"/>
            <p:cNvSpPr txBox="1"/>
            <p:nvPr/>
          </p:nvSpPr>
          <p:spPr>
            <a:xfrm>
              <a:off x="1168162" y="3117609"/>
              <a:ext cx="626970" cy="406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VD:</a:t>
              </a:r>
            </a:p>
          </p:txBody>
        </p:sp>
        <p:graphicFrame>
          <p:nvGraphicFramePr>
            <p:cNvPr id="65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3145430"/>
                </p:ext>
              </p:extLst>
            </p:nvPr>
          </p:nvGraphicFramePr>
          <p:xfrm>
            <a:off x="2421320" y="3215235"/>
            <a:ext cx="3378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2" name="Equation" r:id="rId15" imgW="3377880" imgH="482400" progId="Equation.DSMT4">
                    <p:embed/>
                  </p:oleObj>
                </mc:Choice>
                <mc:Fallback>
                  <p:oleObj name="Equation" r:id="rId15" imgW="337788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421320" y="3215235"/>
                          <a:ext cx="3378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8582372"/>
                </p:ext>
              </p:extLst>
            </p:nvPr>
          </p:nvGraphicFramePr>
          <p:xfrm>
            <a:off x="2421320" y="3717422"/>
            <a:ext cx="29210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3" name="Equation" r:id="rId17" imgW="2920680" imgH="482400" progId="Equation.DSMT4">
                    <p:embed/>
                  </p:oleObj>
                </mc:Choice>
                <mc:Fallback>
                  <p:oleObj name="Equation" r:id="rId17" imgW="292068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421320" y="3717422"/>
                          <a:ext cx="29210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0987198"/>
                </p:ext>
              </p:extLst>
            </p:nvPr>
          </p:nvGraphicFramePr>
          <p:xfrm>
            <a:off x="1883650" y="4229100"/>
            <a:ext cx="16256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4" name="Equation" r:id="rId19" imgW="1625400" imgH="342720" progId="Equation.DSMT4">
                    <p:embed/>
                  </p:oleObj>
                </mc:Choice>
                <mc:Fallback>
                  <p:oleObj name="Equation" r:id="rId19" imgW="1625400" imgH="342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883650" y="4229100"/>
                          <a:ext cx="16256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4918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ounded Rectangle 79"/>
          <p:cNvSpPr/>
          <p:nvPr/>
        </p:nvSpPr>
        <p:spPr bwMode="auto">
          <a:xfrm>
            <a:off x="533400" y="11811000"/>
            <a:ext cx="23231796" cy="1775741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65" name="Group 64"/>
          <p:cNvGrpSpPr/>
          <p:nvPr/>
        </p:nvGrpSpPr>
        <p:grpSpPr>
          <a:xfrm>
            <a:off x="384711" y="6517439"/>
            <a:ext cx="23388231" cy="2397961"/>
            <a:chOff x="995733" y="2729017"/>
            <a:chExt cx="22349545" cy="2398274"/>
          </a:xfrm>
        </p:grpSpPr>
        <p:sp>
          <p:nvSpPr>
            <p:cNvPr id="66" name="Rounded Rectangle 65"/>
            <p:cNvSpPr/>
            <p:nvPr/>
          </p:nvSpPr>
          <p:spPr bwMode="auto">
            <a:xfrm>
              <a:off x="1145221" y="3351318"/>
              <a:ext cx="22200057" cy="177597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6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0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3" name="Freeform 72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4" name="Freeform 73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5" name="Freeform 74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8" name="Rectangle 77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9" name="Rectangle 78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381000" y="2362200"/>
            <a:ext cx="23391942" cy="2179178"/>
            <a:chOff x="992187" y="2564544"/>
            <a:chExt cx="22353091" cy="2179462"/>
          </a:xfrm>
        </p:grpSpPr>
        <p:sp>
          <p:nvSpPr>
            <p:cNvPr id="51" name="Rounded Rectangle 50"/>
            <p:cNvSpPr/>
            <p:nvPr/>
          </p:nvSpPr>
          <p:spPr bwMode="auto">
            <a:xfrm>
              <a:off x="1145221" y="2667000"/>
              <a:ext cx="22200057" cy="207700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992187" y="2564544"/>
              <a:ext cx="2621373" cy="1023459"/>
              <a:chOff x="534987" y="1647866"/>
              <a:chExt cx="3521651" cy="1176337"/>
            </a:xfrm>
          </p:grpSpPr>
          <p:sp>
            <p:nvSpPr>
              <p:cNvPr id="53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Pentagon 53"/>
              <p:cNvSpPr/>
              <p:nvPr/>
            </p:nvSpPr>
            <p:spPr bwMode="auto">
              <a:xfrm>
                <a:off x="534987" y="1647866"/>
                <a:ext cx="3521651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5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8" name="Freeform 57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9" name="Freeform 58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0" name="Freeform 59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1" name="Rectangle 60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2" name="Rectangle 61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3" name="Rectangle 62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4" name="Rectangle 63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56" name="Chevron 55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TextBox 13"/>
              <p:cNvSpPr txBox="1">
                <a:spLocks noChangeArrowheads="1"/>
              </p:cNvSpPr>
              <p:nvPr/>
            </p:nvSpPr>
            <p:spPr bwMode="auto">
              <a:xfrm>
                <a:off x="1456317" y="1718346"/>
                <a:ext cx="2600321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p:grpSp>
        <p:nvGrpSpPr>
          <p:cNvPr id="2" name="Group 26"/>
          <p:cNvGrpSpPr/>
          <p:nvPr/>
        </p:nvGrpSpPr>
        <p:grpSpPr>
          <a:xfrm>
            <a:off x="611108" y="1447800"/>
            <a:ext cx="4646692" cy="907192"/>
            <a:chOff x="7459670" y="7543799"/>
            <a:chExt cx="7675758" cy="907311"/>
          </a:xfrm>
        </p:grpSpPr>
        <p:sp>
          <p:nvSpPr>
            <p:cNvPr id="3" name="TextBox 2"/>
            <p:cNvSpPr txBox="1"/>
            <p:nvPr/>
          </p:nvSpPr>
          <p:spPr>
            <a:xfrm>
              <a:off x="8993186" y="7620004"/>
              <a:ext cx="614224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  <p:grpSp>
          <p:nvGrpSpPr>
            <p:cNvPr id="4" name="Group 27"/>
            <p:cNvGrpSpPr/>
            <p:nvPr/>
          </p:nvGrpSpPr>
          <p:grpSpPr>
            <a:xfrm>
              <a:off x="7459670" y="7543799"/>
              <a:ext cx="1383009" cy="872846"/>
              <a:chOff x="7459669" y="7543800"/>
              <a:chExt cx="1383009" cy="872846"/>
            </a:xfrm>
          </p:grpSpPr>
          <p:sp>
            <p:nvSpPr>
              <p:cNvPr id="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29"/>
              <p:cNvGrpSpPr/>
              <p:nvPr/>
            </p:nvGrpSpPr>
            <p:grpSpPr>
              <a:xfrm>
                <a:off x="7469187" y="7640053"/>
                <a:ext cx="1373491" cy="776593"/>
                <a:chOff x="7469187" y="7640053"/>
                <a:chExt cx="1373491" cy="776593"/>
              </a:xfrm>
            </p:grpSpPr>
            <p:sp>
              <p:nvSpPr>
                <p:cNvPr id="7" name="Round Same Side Corner Rectangle 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483743" y="7640053"/>
                  <a:ext cx="1358935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10" name="Group 9"/>
          <p:cNvGrpSpPr/>
          <p:nvPr/>
        </p:nvGrpSpPr>
        <p:grpSpPr>
          <a:xfrm>
            <a:off x="685821" y="2743200"/>
            <a:ext cx="22790213" cy="1454150"/>
            <a:chOff x="1110208" y="1511870"/>
            <a:chExt cx="22757305" cy="1594903"/>
          </a:xfrm>
        </p:grpSpPr>
        <p:sp>
          <p:nvSpPr>
            <p:cNvPr id="12" name="TextBox 11"/>
            <p:cNvSpPr txBox="1"/>
            <p:nvPr/>
          </p:nvSpPr>
          <p:spPr>
            <a:xfrm>
              <a:off x="1110208" y="1511870"/>
              <a:ext cx="22757305" cy="1586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4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a) Cho                                       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    chia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3  .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liệt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kê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5514497"/>
                </p:ext>
              </p:extLst>
            </p:nvPr>
          </p:nvGraphicFramePr>
          <p:xfrm>
            <a:off x="3215343" y="2363298"/>
            <a:ext cx="5651266" cy="743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Equation" r:id="rId3" imgW="3416040" imgH="431640" progId="Equation.DSMT4">
                    <p:embed/>
                  </p:oleObj>
                </mc:Choice>
                <mc:Fallback>
                  <p:oleObj name="Equation" r:id="rId3" imgW="341604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215343" y="2363298"/>
                          <a:ext cx="5651266" cy="743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5374271"/>
                </p:ext>
              </p:extLst>
            </p:nvPr>
          </p:nvGraphicFramePr>
          <p:xfrm>
            <a:off x="9896728" y="2486920"/>
            <a:ext cx="467628" cy="492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Equation" r:id="rId5" imgW="241200" imgH="253800" progId="Equation.DSMT4">
                    <p:embed/>
                  </p:oleObj>
                </mc:Choice>
                <mc:Fallback>
                  <p:oleObj name="Equation" r:id="rId5" imgW="24120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896728" y="2486920"/>
                          <a:ext cx="467628" cy="4922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0661307"/>
                </p:ext>
              </p:extLst>
            </p:nvPr>
          </p:nvGraphicFramePr>
          <p:xfrm>
            <a:off x="14053783" y="2374658"/>
            <a:ext cx="228600" cy="730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Equation" r:id="rId7" imgW="164880" imgH="431640" progId="Equation.DSMT4">
                    <p:embed/>
                  </p:oleObj>
                </mc:Choice>
                <mc:Fallback>
                  <p:oleObj name="Equation" r:id="rId7" imgW="16488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4053783" y="2374658"/>
                          <a:ext cx="228600" cy="7303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630874" y="7316450"/>
            <a:ext cx="20871420" cy="1446550"/>
            <a:chOff x="1088689" y="4342020"/>
            <a:chExt cx="18862739" cy="1098039"/>
          </a:xfrm>
        </p:grpSpPr>
        <p:sp>
          <p:nvSpPr>
            <p:cNvPr id="17" name="Rectangle 16"/>
            <p:cNvSpPr/>
            <p:nvPr/>
          </p:nvSpPr>
          <p:spPr>
            <a:xfrm>
              <a:off x="1088689" y="4342020"/>
              <a:ext cx="18862739" cy="10980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b) Cho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.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xác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chất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đặc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trưng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nó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8445848"/>
                </p:ext>
              </p:extLst>
            </p:nvPr>
          </p:nvGraphicFramePr>
          <p:xfrm>
            <a:off x="4738611" y="4389018"/>
            <a:ext cx="4157812" cy="5696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Equation" r:id="rId9" imgW="3517560" imgH="482400" progId="Equation.DSMT4">
                    <p:embed/>
                  </p:oleObj>
                </mc:Choice>
                <mc:Fallback>
                  <p:oleObj name="Equation" r:id="rId9" imgW="351756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738611" y="4389018"/>
                          <a:ext cx="4157812" cy="5696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4385916"/>
                </p:ext>
              </p:extLst>
            </p:nvPr>
          </p:nvGraphicFramePr>
          <p:xfrm>
            <a:off x="12310456" y="4427017"/>
            <a:ext cx="485530" cy="3908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" name="Equation" r:id="rId11" imgW="304560" imgH="330120" progId="Equation.DSMT4">
                    <p:embed/>
                  </p:oleObj>
                </mc:Choice>
                <mc:Fallback>
                  <p:oleObj name="Equation" r:id="rId11" imgW="30456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2310456" y="4427017"/>
                          <a:ext cx="485530" cy="3908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Rectangle 20"/>
          <p:cNvSpPr/>
          <p:nvPr/>
        </p:nvSpPr>
        <p:spPr>
          <a:xfrm>
            <a:off x="710411" y="12215141"/>
            <a:ext cx="192539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1m60.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421799" y="4876800"/>
            <a:ext cx="20600001" cy="1903364"/>
            <a:chOff x="1205494" y="6941416"/>
            <a:chExt cx="20769159" cy="2306014"/>
          </a:xfrm>
        </p:grpSpPr>
        <p:sp>
          <p:nvSpPr>
            <p:cNvPr id="33" name="Rounded Rectangle 32"/>
            <p:cNvSpPr/>
            <p:nvPr/>
          </p:nvSpPr>
          <p:spPr>
            <a:xfrm>
              <a:off x="1247354" y="7178073"/>
              <a:ext cx="20727299" cy="206935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205494" y="6941416"/>
              <a:ext cx="3493741" cy="932213"/>
              <a:chOff x="1205494" y="6941416"/>
              <a:chExt cx="3493741" cy="932213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057667" y="6941416"/>
                <a:ext cx="2641568" cy="93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36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488197"/>
              </p:ext>
            </p:extLst>
          </p:nvPr>
        </p:nvGraphicFramePr>
        <p:xfrm>
          <a:off x="8408949" y="5572651"/>
          <a:ext cx="5916651" cy="751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13" imgW="3797280" imgH="482400" progId="Equation.DSMT4">
                  <p:embed/>
                </p:oleObj>
              </mc:Choice>
              <mc:Fallback>
                <p:oleObj name="Equation" r:id="rId13" imgW="37972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408949" y="5572651"/>
                        <a:ext cx="5916651" cy="751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1396399" y="9144000"/>
            <a:ext cx="21148568" cy="2468982"/>
            <a:chOff x="1205494" y="6941416"/>
            <a:chExt cx="20794765" cy="2120947"/>
          </a:xfrm>
        </p:grpSpPr>
        <p:sp>
          <p:nvSpPr>
            <p:cNvPr id="43" name="Rounded Rectangle 42"/>
            <p:cNvSpPr/>
            <p:nvPr/>
          </p:nvSpPr>
          <p:spPr>
            <a:xfrm>
              <a:off x="1349726" y="6993005"/>
              <a:ext cx="20650533" cy="206935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205494" y="6941416"/>
              <a:ext cx="3493741" cy="932213"/>
              <a:chOff x="1205494" y="6941416"/>
              <a:chExt cx="3493741" cy="932213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057667" y="6941416"/>
                <a:ext cx="2641568" cy="93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1839033" y="9922426"/>
            <a:ext cx="18521417" cy="1446550"/>
            <a:chOff x="2619277" y="3581559"/>
            <a:chExt cx="18521417" cy="1446550"/>
          </a:xfrm>
        </p:grpSpPr>
        <p:sp>
          <p:nvSpPr>
            <p:cNvPr id="29" name="Rectangle 28"/>
            <p:cNvSpPr/>
            <p:nvPr/>
          </p:nvSpPr>
          <p:spPr>
            <a:xfrm>
              <a:off x="2619277" y="3581559"/>
              <a:ext cx="18521417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gồm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nhiên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6.</a:t>
              </a:r>
            </a:p>
            <a:p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</a:t>
              </a:r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6695658"/>
                </p:ext>
              </p:extLst>
            </p:nvPr>
          </p:nvGraphicFramePr>
          <p:xfrm>
            <a:off x="4945162" y="3763036"/>
            <a:ext cx="435209" cy="471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6" name="Equation" r:id="rId15" imgW="304560" imgH="330120" progId="Equation.DSMT4">
                    <p:embed/>
                  </p:oleObj>
                </mc:Choice>
                <mc:Fallback>
                  <p:oleObj name="Equation" r:id="rId15" imgW="30456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945162" y="3763036"/>
                          <a:ext cx="435209" cy="4714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4D814E34-7DF8-4E63-AE54-03B8B4A965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241395"/>
              </p:ext>
            </p:extLst>
          </p:nvPr>
        </p:nvGraphicFramePr>
        <p:xfrm>
          <a:off x="3201213" y="10386033"/>
          <a:ext cx="7923987" cy="1387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16" imgW="1701720" imgH="304560" progId="Equation.DSMT4">
                  <p:embed/>
                </p:oleObj>
              </mc:Choice>
              <mc:Fallback>
                <p:oleObj name="Equation" r:id="rId16" imgW="17017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201213" y="10386033"/>
                        <a:ext cx="7923987" cy="1387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258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6102</TotalTime>
  <Words>2950</Words>
  <Application>Microsoft Office PowerPoint</Application>
  <PresentationFormat>Custom</PresentationFormat>
  <Paragraphs>369</Paragraphs>
  <Slides>27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Windows User</cp:lastModifiedBy>
  <cp:revision>476</cp:revision>
  <dcterms:created xsi:type="dcterms:W3CDTF">2013-08-31T11:42:51Z</dcterms:created>
  <dcterms:modified xsi:type="dcterms:W3CDTF">2022-07-27T02:21:33Z</dcterms:modified>
</cp:coreProperties>
</file>